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</p:sldMasterIdLst>
  <p:notesMasterIdLst>
    <p:notesMasterId r:id="rId149"/>
  </p:notesMasterIdLst>
  <p:sldIdLst>
    <p:sldId id="500" r:id="rId3"/>
    <p:sldId id="501" r:id="rId4"/>
    <p:sldId id="258" r:id="rId5"/>
    <p:sldId id="678" r:id="rId6"/>
    <p:sldId id="679" r:id="rId7"/>
    <p:sldId id="680" r:id="rId8"/>
    <p:sldId id="681" r:id="rId9"/>
    <p:sldId id="257" r:id="rId10"/>
    <p:sldId id="413" r:id="rId11"/>
    <p:sldId id="271" r:id="rId12"/>
    <p:sldId id="274" r:id="rId13"/>
    <p:sldId id="275" r:id="rId14"/>
    <p:sldId id="483" r:id="rId15"/>
    <p:sldId id="276" r:id="rId16"/>
    <p:sldId id="502" r:id="rId17"/>
    <p:sldId id="503" r:id="rId18"/>
    <p:sldId id="504" r:id="rId19"/>
    <p:sldId id="505" r:id="rId20"/>
    <p:sldId id="506" r:id="rId21"/>
    <p:sldId id="507" r:id="rId22"/>
    <p:sldId id="508" r:id="rId23"/>
    <p:sldId id="509" r:id="rId24"/>
    <p:sldId id="510" r:id="rId25"/>
    <p:sldId id="511" r:id="rId26"/>
    <p:sldId id="512" r:id="rId27"/>
    <p:sldId id="513" r:id="rId28"/>
    <p:sldId id="514" r:id="rId29"/>
    <p:sldId id="515" r:id="rId30"/>
    <p:sldId id="516" r:id="rId31"/>
    <p:sldId id="517" r:id="rId32"/>
    <p:sldId id="528" r:id="rId33"/>
    <p:sldId id="529" r:id="rId34"/>
    <p:sldId id="530" r:id="rId35"/>
    <p:sldId id="531" r:id="rId36"/>
    <p:sldId id="532" r:id="rId37"/>
    <p:sldId id="533" r:id="rId38"/>
    <p:sldId id="541" r:id="rId39"/>
    <p:sldId id="542" r:id="rId40"/>
    <p:sldId id="543" r:id="rId41"/>
    <p:sldId id="676" r:id="rId42"/>
    <p:sldId id="544" r:id="rId43"/>
    <p:sldId id="545" r:id="rId44"/>
    <p:sldId id="567" r:id="rId45"/>
    <p:sldId id="568" r:id="rId46"/>
    <p:sldId id="569" r:id="rId47"/>
    <p:sldId id="570" r:id="rId48"/>
    <p:sldId id="571" r:id="rId49"/>
    <p:sldId id="572" r:id="rId50"/>
    <p:sldId id="573" r:id="rId51"/>
    <p:sldId id="574" r:id="rId52"/>
    <p:sldId id="575" r:id="rId53"/>
    <p:sldId id="576" r:id="rId54"/>
    <p:sldId id="577" r:id="rId55"/>
    <p:sldId id="578" r:id="rId56"/>
    <p:sldId id="579" r:id="rId57"/>
    <p:sldId id="580" r:id="rId58"/>
    <p:sldId id="581" r:id="rId59"/>
    <p:sldId id="582" r:id="rId60"/>
    <p:sldId id="583" r:id="rId61"/>
    <p:sldId id="584" r:id="rId62"/>
    <p:sldId id="666" r:id="rId63"/>
    <p:sldId id="667" r:id="rId64"/>
    <p:sldId id="668" r:id="rId65"/>
    <p:sldId id="669" r:id="rId66"/>
    <p:sldId id="670" r:id="rId67"/>
    <p:sldId id="671" r:id="rId68"/>
    <p:sldId id="672" r:id="rId69"/>
    <p:sldId id="673" r:id="rId70"/>
    <p:sldId id="674" r:id="rId71"/>
    <p:sldId id="675" r:id="rId72"/>
    <p:sldId id="585" r:id="rId73"/>
    <p:sldId id="586" r:id="rId74"/>
    <p:sldId id="587" r:id="rId75"/>
    <p:sldId id="588" r:id="rId76"/>
    <p:sldId id="589" r:id="rId77"/>
    <p:sldId id="590" r:id="rId78"/>
    <p:sldId id="591" r:id="rId79"/>
    <p:sldId id="592" r:id="rId80"/>
    <p:sldId id="593" r:id="rId81"/>
    <p:sldId id="594" r:id="rId82"/>
    <p:sldId id="595" r:id="rId83"/>
    <p:sldId id="596" r:id="rId84"/>
    <p:sldId id="597" r:id="rId85"/>
    <p:sldId id="598" r:id="rId86"/>
    <p:sldId id="599" r:id="rId87"/>
    <p:sldId id="600" r:id="rId88"/>
    <p:sldId id="601" r:id="rId89"/>
    <p:sldId id="602" r:id="rId90"/>
    <p:sldId id="603" r:id="rId91"/>
    <p:sldId id="604" r:id="rId92"/>
    <p:sldId id="605" r:id="rId93"/>
    <p:sldId id="606" r:id="rId94"/>
    <p:sldId id="607" r:id="rId95"/>
    <p:sldId id="608" r:id="rId96"/>
    <p:sldId id="609" r:id="rId97"/>
    <p:sldId id="610" r:id="rId98"/>
    <p:sldId id="611" r:id="rId99"/>
    <p:sldId id="612" r:id="rId100"/>
    <p:sldId id="613" r:id="rId101"/>
    <p:sldId id="624" r:id="rId102"/>
    <p:sldId id="625" r:id="rId103"/>
    <p:sldId id="626" r:id="rId104"/>
    <p:sldId id="627" r:id="rId105"/>
    <p:sldId id="628" r:id="rId106"/>
    <p:sldId id="629" r:id="rId107"/>
    <p:sldId id="630" r:id="rId108"/>
    <p:sldId id="631" r:id="rId109"/>
    <p:sldId id="632" r:id="rId110"/>
    <p:sldId id="633" r:id="rId111"/>
    <p:sldId id="634" r:id="rId112"/>
    <p:sldId id="635" r:id="rId113"/>
    <p:sldId id="636" r:id="rId114"/>
    <p:sldId id="638" r:id="rId115"/>
    <p:sldId id="639" r:id="rId116"/>
    <p:sldId id="677" r:id="rId117"/>
    <p:sldId id="641" r:id="rId118"/>
    <p:sldId id="642" r:id="rId119"/>
    <p:sldId id="643" r:id="rId120"/>
    <p:sldId id="644" r:id="rId121"/>
    <p:sldId id="645" r:id="rId122"/>
    <p:sldId id="646" r:id="rId123"/>
    <p:sldId id="647" r:id="rId124"/>
    <p:sldId id="648" r:id="rId125"/>
    <p:sldId id="649" r:id="rId126"/>
    <p:sldId id="650" r:id="rId127"/>
    <p:sldId id="651" r:id="rId128"/>
    <p:sldId id="652" r:id="rId129"/>
    <p:sldId id="653" r:id="rId130"/>
    <p:sldId id="654" r:id="rId131"/>
    <p:sldId id="655" r:id="rId132"/>
    <p:sldId id="656" r:id="rId133"/>
    <p:sldId id="657" r:id="rId134"/>
    <p:sldId id="658" r:id="rId135"/>
    <p:sldId id="659" r:id="rId136"/>
    <p:sldId id="660" r:id="rId137"/>
    <p:sldId id="661" r:id="rId138"/>
    <p:sldId id="662" r:id="rId139"/>
    <p:sldId id="663" r:id="rId140"/>
    <p:sldId id="664" r:id="rId141"/>
    <p:sldId id="665" r:id="rId142"/>
    <p:sldId id="405" r:id="rId143"/>
    <p:sldId id="391" r:id="rId144"/>
    <p:sldId id="393" r:id="rId145"/>
    <p:sldId id="394" r:id="rId146"/>
    <p:sldId id="396" r:id="rId147"/>
    <p:sldId id="395" r:id="rId14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732"/>
    <a:srgbClr val="C73132"/>
    <a:srgbClr val="1B1816"/>
    <a:srgbClr val="7F0000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77328" autoAdjust="0"/>
  </p:normalViewPr>
  <p:slideViewPr>
    <p:cSldViewPr snapToGrid="0">
      <p:cViewPr varScale="1">
        <p:scale>
          <a:sx n="98" d="100"/>
          <a:sy n="98" d="100"/>
        </p:scale>
        <p:origin x="416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150" Type="http://schemas.openxmlformats.org/officeDocument/2006/relationships/presProps" Target="presProps.xml"/><Relationship Id="rId151" Type="http://schemas.openxmlformats.org/officeDocument/2006/relationships/viewProps" Target="viewProps.xml"/><Relationship Id="rId152" Type="http://schemas.openxmlformats.org/officeDocument/2006/relationships/theme" Target="theme/theme1.xml"/><Relationship Id="rId153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E7584-405B-4CE1-A647-C21C3C740ACE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6CD79-9870-437F-A4F7-6F1E166EE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  <a:br>
              <a:rPr lang="en-US" dirty="0" smtClean="0"/>
            </a:br>
            <a:r>
              <a:rPr lang="en-US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2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128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2906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469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4613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5381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739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321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804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50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915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31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97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 smtClean="0"/>
          </a:p>
          <a:p>
            <a:r>
              <a:rPr lang="en-US" dirty="0" smtClean="0"/>
              <a:t>(1983)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201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201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7995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6226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9582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1364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183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61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JB</a:t>
            </a:r>
          </a:p>
          <a:p>
            <a:r>
              <a:rPr lang="en-US" baseline="0" dirty="0" smtClean="0"/>
              <a:t>NEXT - YOAV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6180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88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749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5491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5637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0652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8925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476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3991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466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64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JB</a:t>
            </a:r>
          </a:p>
          <a:p>
            <a:r>
              <a:rPr lang="en-US" baseline="0" dirty="0" smtClean="0"/>
              <a:t>NEXT - YOAV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089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1370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4991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7444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4991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823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365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2313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– FRED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70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JB</a:t>
            </a:r>
          </a:p>
          <a:p>
            <a:r>
              <a:rPr lang="en-US" baseline="0" dirty="0" smtClean="0"/>
              <a:t>NEXT - YOAV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JB</a:t>
            </a:r>
          </a:p>
          <a:p>
            <a:r>
              <a:rPr lang="en-US" baseline="0" dirty="0" smtClean="0"/>
              <a:t>NEXT - YOAV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92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32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94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9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7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 – JB</a:t>
            </a:r>
            <a:br>
              <a:rPr lang="en-US" dirty="0" smtClean="0"/>
            </a:br>
            <a:r>
              <a:rPr lang="en-US" dirty="0" smtClean="0"/>
              <a:t>NEXT - YOAV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0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24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2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5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01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80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77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36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13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JB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04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JB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9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  <a:br>
              <a:rPr lang="en-US" dirty="0" smtClean="0"/>
            </a:br>
            <a:r>
              <a:rPr lang="en-US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26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JB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6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JB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04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JB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10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JB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97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 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801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 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615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 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77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 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481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 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80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YOAV</a:t>
            </a:r>
          </a:p>
          <a:p>
            <a:r>
              <a:rPr lang="en-US" baseline="0" dirty="0" smtClean="0"/>
              <a:t> 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00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r>
              <a:rPr lang="en-US" b="1" dirty="0" smtClean="0">
                <a:effectLst/>
              </a:rPr>
              <a:t>Senior Front-End Developer</a:t>
            </a:r>
            <a:endParaRPr lang="en-US" dirty="0" smtClean="0">
              <a:effectLst/>
            </a:endParaRPr>
          </a:p>
          <a:p>
            <a:pPr rtl="1"/>
            <a:r>
              <a:rPr lang="en-US" b="1" dirty="0" smtClean="0">
                <a:effectLst/>
              </a:rPr>
              <a:t>Senior Java Developer</a:t>
            </a:r>
            <a:endParaRPr lang="en-US" dirty="0" smtClean="0">
              <a:effectLst/>
            </a:endParaRPr>
          </a:p>
          <a:p>
            <a:pPr rtl="1"/>
            <a:r>
              <a:rPr lang="en-US" b="1" dirty="0" err="1" smtClean="0">
                <a:effectLst/>
              </a:rPr>
              <a:t>DevOps</a:t>
            </a:r>
            <a:r>
              <a:rPr lang="en-US" b="1" dirty="0" smtClean="0">
                <a:effectLst/>
              </a:rPr>
              <a:t> Engineer</a:t>
            </a:r>
            <a:endParaRPr lang="en-US" dirty="0" smtClean="0">
              <a:effectLst/>
            </a:endParaRPr>
          </a:p>
          <a:p>
            <a:pPr rtl="1"/>
            <a:r>
              <a:rPr lang="en-US" b="1" dirty="0" smtClean="0">
                <a:effectLst/>
              </a:rPr>
              <a:t>QA Engineer</a:t>
            </a:r>
            <a:endParaRPr lang="en-US" dirty="0" smtClean="0">
              <a:effectLst/>
            </a:endParaRPr>
          </a:p>
          <a:p>
            <a:pPr rtl="1"/>
            <a:r>
              <a:rPr lang="en-US" b="1" dirty="0" smtClean="0">
                <a:effectLst/>
              </a:rPr>
              <a:t>2</a:t>
            </a:r>
            <a:r>
              <a:rPr lang="en-US" b="1" baseline="30000" dirty="0" smtClean="0">
                <a:effectLst/>
              </a:rPr>
              <a:t>nd</a:t>
            </a:r>
            <a:r>
              <a:rPr lang="en-US" b="1" dirty="0" smtClean="0">
                <a:effectLst/>
              </a:rPr>
              <a:t> Level Support Engineer</a:t>
            </a:r>
            <a:endParaRPr lang="en-US" dirty="0" smtClean="0">
              <a:effectLst/>
            </a:endParaRPr>
          </a:p>
          <a:p>
            <a:pPr rtl="1"/>
            <a:r>
              <a:rPr lang="en-US" b="1" dirty="0" smtClean="0">
                <a:effectLst/>
              </a:rPr>
              <a:t>Pre-sale Engineer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9DB99-8E3F-CF49-8341-320AEFD96B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55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–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36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–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–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554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–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60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–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82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–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317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–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4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690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74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9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  <a:br>
              <a:rPr lang="en-US" dirty="0" smtClean="0"/>
            </a:br>
            <a:r>
              <a:rPr lang="en-US" dirty="0" smtClean="0"/>
              <a:t>NEXT - YOAV</a:t>
            </a:r>
          </a:p>
          <a:p>
            <a:r>
              <a:rPr lang="en-US" dirty="0" smtClean="0"/>
              <a:t>2001 </a:t>
            </a:r>
            <a:r>
              <a:rPr lang="en-US" dirty="0" err="1" smtClean="0"/>
              <a:t>OracleWorld</a:t>
            </a:r>
            <a:r>
              <a:rPr lang="en-US" dirty="0" smtClean="0"/>
              <a:t>:</a:t>
            </a:r>
            <a:r>
              <a:rPr lang="en-US" baseline="0" dirty="0" smtClean="0"/>
              <a:t> Joshua Bloch, Neal </a:t>
            </a:r>
            <a:r>
              <a:rPr lang="en-US" baseline="0" dirty="0" err="1" smtClean="0"/>
              <a:t>Gafter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689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15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305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285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063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757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543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294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858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866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8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  <a:br>
              <a:rPr lang="en-US" dirty="0" smtClean="0"/>
            </a:br>
            <a:r>
              <a:rPr lang="en-US" dirty="0" smtClean="0"/>
              <a:t>NEXT - YOAV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The Car Show</a:t>
            </a:r>
            <a:r>
              <a:rPr lang="en-US" i="0" baseline="0" dirty="0" smtClean="0"/>
              <a:t> (1977-2012) </a:t>
            </a:r>
            <a:r>
              <a:rPr lang="en-US" i="0" dirty="0" smtClean="0"/>
              <a:t>Click and Clack, the </a:t>
            </a:r>
            <a:r>
              <a:rPr lang="en-US" i="0" u="none" dirty="0" smtClean="0">
                <a:solidFill>
                  <a:schemeClr val="tx1"/>
                </a:solidFill>
              </a:rPr>
              <a:t>Tappet</a:t>
            </a:r>
            <a:r>
              <a:rPr lang="en-US" i="0" u="none" baseline="0" dirty="0" smtClean="0">
                <a:solidFill>
                  <a:schemeClr val="tx1"/>
                </a:solidFill>
              </a:rPr>
              <a:t> </a:t>
            </a:r>
            <a:r>
              <a:rPr lang="en-US" i="0" dirty="0" smtClean="0"/>
              <a:t>Brothers</a:t>
            </a:r>
            <a:r>
              <a:rPr lang="en-US" i="0" baseline="0" dirty="0" smtClean="0"/>
              <a:t> - </a:t>
            </a:r>
            <a:r>
              <a:rPr lang="en-US" b="0" dirty="0" smtClean="0"/>
              <a:t>Tom and Ray Magliozzi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106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321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939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698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845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45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466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05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914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11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82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273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967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374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218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199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10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131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767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856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855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91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833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74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63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940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2501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87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8454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790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289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62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</a:t>
            </a:r>
          </a:p>
          <a:p>
            <a:r>
              <a:rPr lang="en-US" baseline="0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45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6440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 -</a:t>
            </a:r>
            <a:r>
              <a:rPr lang="en-US" baseline="0" dirty="0" smtClean="0"/>
              <a:t> JB</a:t>
            </a:r>
            <a:endParaRPr lang="en-US" dirty="0" smtClean="0"/>
          </a:p>
          <a:p>
            <a:r>
              <a:rPr lang="en-US" dirty="0" smtClean="0"/>
              <a:t>1993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817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 -</a:t>
            </a:r>
            <a:r>
              <a:rPr lang="en-US" baseline="0" dirty="0" smtClean="0"/>
              <a:t>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96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 -</a:t>
            </a:r>
            <a:r>
              <a:rPr lang="en-US" baseline="0" dirty="0" smtClean="0"/>
              <a:t>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658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 -</a:t>
            </a:r>
            <a:r>
              <a:rPr lang="en-US" baseline="0" dirty="0" smtClean="0"/>
              <a:t>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988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 -</a:t>
            </a:r>
            <a:r>
              <a:rPr lang="en-US" baseline="0" dirty="0" smtClean="0"/>
              <a:t>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362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 -</a:t>
            </a:r>
            <a:r>
              <a:rPr lang="en-US" baseline="0" dirty="0" smtClean="0"/>
              <a:t>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84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YOAV</a:t>
            </a:r>
          </a:p>
          <a:p>
            <a:r>
              <a:rPr lang="en-US" dirty="0" smtClean="0"/>
              <a:t>NEXT -</a:t>
            </a:r>
            <a:r>
              <a:rPr lang="en-US" baseline="0" dirty="0" smtClean="0"/>
              <a:t> JB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760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16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463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</a:p>
          <a:p>
            <a:r>
              <a:rPr lang="en-US" dirty="0" smtClean="0"/>
              <a:t>NEXT - 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5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700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>
            <a:normAutofit/>
          </a:bodyPr>
          <a:lstStyle>
            <a:lvl1pPr marL="0" indent="0" algn="ctr">
              <a:buNone/>
              <a:defRPr sz="4000" cap="all" baseline="0">
                <a:latin typeface="MetaPro-Normal"/>
                <a:cs typeface="MetaPro-Normal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9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49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87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F0593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59A73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78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18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solidFill>
                  <a:srgbClr val="F0593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rgbClr val="59A732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882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504734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504734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1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>
                <a:solidFill>
                  <a:srgbClr val="59A73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550077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>
                <a:solidFill>
                  <a:srgbClr val="59A73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4550077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4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642287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526082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9398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5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303752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4"/>
            <a:ext cx="7315200" cy="4622044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870490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595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641160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641160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463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9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4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11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418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084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57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800" kern="1200">
          <a:ln w="19050">
            <a:solidFill>
              <a:schemeClr val="tx1"/>
            </a:solidFill>
          </a:ln>
          <a:solidFill>
            <a:schemeClr val="bg1"/>
          </a:solidFill>
          <a:latin typeface="MetaPro-Black"/>
          <a:ea typeface="+mj-ea"/>
          <a:cs typeface="MetaPro-Black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ln>
            <a:solidFill>
              <a:schemeClr val="tx1"/>
            </a:solidFill>
          </a:ln>
          <a:solidFill>
            <a:schemeClr val="bg1"/>
          </a:solidFill>
          <a:latin typeface="MetaPro-Normal"/>
          <a:ea typeface="+mn-ea"/>
          <a:cs typeface="MetaPro-Normal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400" kern="1200">
          <a:ln>
            <a:solidFill>
              <a:schemeClr val="tx1"/>
            </a:solidFill>
          </a:ln>
          <a:solidFill>
            <a:schemeClr val="bg1"/>
          </a:solidFill>
          <a:latin typeface="MetaPro-Normal"/>
          <a:ea typeface="+mn-ea"/>
          <a:cs typeface="MetaPro-Normal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ln>
            <a:solidFill>
              <a:schemeClr val="tx1"/>
            </a:solidFill>
          </a:ln>
          <a:solidFill>
            <a:schemeClr val="bg1"/>
          </a:solidFill>
          <a:latin typeface="MetaPro-Normal"/>
          <a:ea typeface="+mn-ea"/>
          <a:cs typeface="MetaPro-Normal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ln>
            <a:solidFill>
              <a:schemeClr val="tx1"/>
            </a:solidFill>
          </a:ln>
          <a:solidFill>
            <a:schemeClr val="bg1"/>
          </a:solidFill>
          <a:latin typeface="MetaPro-Normal"/>
          <a:ea typeface="+mn-ea"/>
          <a:cs typeface="MetaPro-Normal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ln>
            <a:solidFill>
              <a:schemeClr val="tx1"/>
            </a:solidFill>
          </a:ln>
          <a:solidFill>
            <a:schemeClr val="bg1"/>
          </a:solidFill>
          <a:latin typeface="MetaPro-Normal"/>
          <a:ea typeface="+mn-ea"/>
          <a:cs typeface="MetaPro-Normal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86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76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rgbClr val="F05930"/>
          </a:solidFill>
          <a:latin typeface="Dosis ExtraBold"/>
          <a:ea typeface="+mj-ea"/>
          <a:cs typeface="Dosis ExtraBold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rgbClr val="14244F"/>
          </a:solidFill>
          <a:latin typeface="Dosis Medium"/>
          <a:ea typeface="+mn-ea"/>
          <a:cs typeface="Dosis Medium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rgbClr val="14244F"/>
          </a:solidFill>
          <a:latin typeface="Dosis Medium"/>
          <a:ea typeface="+mn-ea"/>
          <a:cs typeface="Dosis Medium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14244F"/>
          </a:solidFill>
          <a:latin typeface="Dosis Medium"/>
          <a:ea typeface="+mn-ea"/>
          <a:cs typeface="Dosis Medium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rgbClr val="14244F"/>
          </a:solidFill>
          <a:latin typeface="Dosis Medium"/>
          <a:ea typeface="+mn-ea"/>
          <a:cs typeface="Dosis Medium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rgbClr val="14244F"/>
          </a:solidFill>
          <a:latin typeface="Dosis Medium"/>
          <a:ea typeface="+mn-ea"/>
          <a:cs typeface="Dosis Medium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6.gi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7.gi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0.xml"/><Relationship Id="rId5" Type="http://schemas.openxmlformats.org/officeDocument/2006/relationships/image" Target="../media/image94.jpeg"/><Relationship Id="rId6" Type="http://schemas.openxmlformats.org/officeDocument/2006/relationships/image" Target="../media/image82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9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0.gi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3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09.gi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10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09.gi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12.gi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0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14.jp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1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gi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gi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gi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3.gi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5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6.gi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7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9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0.xml"/><Relationship Id="rId5" Type="http://schemas.openxmlformats.org/officeDocument/2006/relationships/image" Target="../media/image81.jpeg"/><Relationship Id="rId6" Type="http://schemas.openxmlformats.org/officeDocument/2006/relationships/image" Target="../media/image8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2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3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4.gi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The Groovy Puzzlers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 smtClean="0"/>
              <a:t>As usual - Traps, Pitfalls, and End Cases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1774" y="267494"/>
            <a:ext cx="1562732" cy="1515087"/>
          </a:xfrm>
          <a:prstGeom prst="rect">
            <a:avLst/>
          </a:prstGeom>
        </p:spPr>
      </p:pic>
      <p:pic>
        <p:nvPicPr>
          <p:cNvPr id="2" name="Picture 1" descr="DevNexus_logo_lar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593237"/>
            <a:ext cx="93091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87179"/>
            <a:ext cx="10515600" cy="6203091"/>
          </a:xfrm>
        </p:spPr>
        <p:txBody>
          <a:bodyPr>
            <a:normAutofit fontScale="92500" lnSpcReduction="10000"/>
          </a:bodyPr>
          <a:lstStyle/>
          <a:p>
            <a:pPr marL="914377" indent="-914377">
              <a:buFont typeface="+mj-lt"/>
              <a:buAutoNum type="arabicPeriod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Two entertaining guys on stage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Funny Puzzling questions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You think and vote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Lots of T-shirts flying in the air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Official twitter handle!</a:t>
            </a:r>
            <a:r>
              <a:rPr lang="ru-RU" sz="5300" dirty="0">
                <a:ln>
                  <a:noFill/>
                </a:ln>
                <a:latin typeface="DS Eraser Cyr" panose="04000500000000000000" pitchFamily="82" charset="0"/>
              </a:rPr>
              <a:t/>
            </a:r>
            <a:br>
              <a:rPr lang="ru-RU" sz="5300" dirty="0">
                <a:ln>
                  <a:noFill/>
                </a:ln>
                <a:latin typeface="DS Eraser Cyr" panose="04000500000000000000" pitchFamily="82" charset="0"/>
              </a:rPr>
            </a:br>
            <a:r>
              <a:rPr lang="ru-RU" sz="5300" dirty="0">
                <a:ln>
                  <a:noFill/>
                </a:ln>
                <a:latin typeface="DS Eraser Cyr" panose="04000500000000000000" pitchFamily="82" charset="0"/>
              </a:rPr>
              <a:t> </a:t>
            </a:r>
            <a:r>
              <a:rPr lang="en-US" sz="5300" dirty="0" err="1">
                <a:ln>
                  <a:noFill/>
                </a:ln>
                <a:latin typeface="DS Eraser Cyr" panose="04000500000000000000" pitchFamily="82" charset="0"/>
              </a:rPr>
              <a:t>groovypuzzlers</a:t>
            </a:r>
            <a:endParaRPr lang="en-US" sz="5300" dirty="0">
              <a:ln>
                <a:noFill/>
              </a:ln>
              <a:latin typeface="DS Eraser Cyr" panose="04000500000000000000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230" y="5664085"/>
            <a:ext cx="476316" cy="5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7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cuts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707" y="1376313"/>
            <a:ext cx="7096588" cy="53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cuts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86175" y="1720841"/>
            <a:ext cx="6419653" cy="452431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boolean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isPrime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x)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if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(x == 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)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return true</a:t>
            </a:r>
            <a:b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int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limit =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Math.</a:t>
            </a:r>
            <a:r>
              <a:rPr lang="en-US" sz="2400" i="1" dirty="0" err="1">
                <a:solidFill>
                  <a:srgbClr val="000000"/>
                </a:solidFill>
                <a:latin typeface="Monaco" panose="020B0509030404040204" pitchFamily="49" charset="0"/>
              </a:rPr>
              <a:t>sqrt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(x) + 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b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..limit).each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if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(x % it == 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return false</a:t>
            </a:r>
            <a:b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   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true</a:t>
            </a:r>
            <a:b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isPrime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"4"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as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Double)</a:t>
            </a:r>
          </a:p>
        </p:txBody>
      </p:sp>
    </p:spTree>
    <p:extLst>
      <p:ext uri="{BB962C8B-B14F-4D97-AF65-F5344CB8AC3E}">
        <p14:creationId xmlns:p14="http://schemas.microsoft.com/office/powerpoint/2010/main" val="404154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Confused? So are we.</a:t>
            </a:r>
            <a:endParaRPr lang="en-US" dirty="0"/>
          </a:p>
        </p:txBody>
      </p:sp>
      <p:pic>
        <p:nvPicPr>
          <p:cNvPr id="45058" name="Picture 2" descr="confused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887" y="1707021"/>
            <a:ext cx="4338229" cy="48881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it again…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86175" y="1720841"/>
            <a:ext cx="6419653" cy="452431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boolean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isPrime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x)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if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(x == 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)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return true</a:t>
            </a:r>
            <a:b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int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limit =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Math.</a:t>
            </a:r>
            <a:r>
              <a:rPr lang="en-US" sz="2400" i="1" dirty="0" err="1">
                <a:solidFill>
                  <a:srgbClr val="000000"/>
                </a:solidFill>
                <a:latin typeface="Monaco" panose="020B0509030404040204" pitchFamily="49" charset="0"/>
              </a:rPr>
              <a:t>sqrt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(x) + 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b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..limit).each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if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(x % it == 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return false</a:t>
            </a:r>
            <a:b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   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true</a:t>
            </a:r>
            <a:b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isPrime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"4"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as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Double)</a:t>
            </a:r>
          </a:p>
        </p:txBody>
      </p:sp>
    </p:spTree>
    <p:extLst>
      <p:ext uri="{BB962C8B-B14F-4D97-AF65-F5344CB8AC3E}">
        <p14:creationId xmlns:p14="http://schemas.microsoft.com/office/powerpoint/2010/main" val="111560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6670" y="137137"/>
            <a:ext cx="6419653" cy="452431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boolean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isPrime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x)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if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(x == 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)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return true</a:t>
            </a:r>
            <a:b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int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limit =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Math.</a:t>
            </a:r>
            <a:r>
              <a:rPr lang="en-US" sz="2400" i="1" dirty="0" err="1">
                <a:solidFill>
                  <a:srgbClr val="000000"/>
                </a:solidFill>
                <a:latin typeface="Monaco" panose="020B0509030404040204" pitchFamily="49" charset="0"/>
              </a:rPr>
              <a:t>sqrt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(x) + 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b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..limit).each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if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(x % it == </a:t>
            </a:r>
            <a:r>
              <a:rPr lang="en-US" sz="2400" dirty="0">
                <a:solidFill>
                  <a:srgbClr val="0000FF"/>
                </a:solidFill>
                <a:latin typeface="Monaco" panose="020B050903040404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return false</a:t>
            </a:r>
            <a:b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   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true</a:t>
            </a:r>
            <a:b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isPrime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"4"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as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Double)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6928701" y="2808675"/>
            <a:ext cx="4600280" cy="1993107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lphaUcPeriod"/>
            </a:pPr>
            <a:r>
              <a:rPr lang="en-US" sz="6700" dirty="0">
                <a:solidFill>
                  <a:schemeClr val="bg1"/>
                </a:solidFill>
                <a:latin typeface="MetaPro-Book"/>
              </a:rPr>
              <a:t>true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6700" dirty="0">
                <a:solidFill>
                  <a:schemeClr val="bg1"/>
                </a:solidFill>
                <a:latin typeface="MetaPro-Book"/>
              </a:rPr>
              <a:t>false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246669" y="4741844"/>
            <a:ext cx="11378715" cy="1784775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77" indent="-914377">
              <a:buFont typeface="+mj-lt"/>
              <a:buAutoNum type="alphaUcPeriod" startAt="3"/>
            </a:pPr>
            <a:r>
              <a:rPr lang="en-US" sz="6700" dirty="0" err="1">
                <a:solidFill>
                  <a:schemeClr val="bg1"/>
                </a:solidFill>
                <a:latin typeface="MetaPro-Book"/>
              </a:rPr>
              <a:t>NumberFormatException</a:t>
            </a:r>
            <a:endParaRPr lang="en-US" sz="6700" dirty="0">
              <a:solidFill>
                <a:schemeClr val="bg1"/>
              </a:solidFill>
              <a:latin typeface="MetaPro-Book"/>
            </a:endParaRPr>
          </a:p>
          <a:p>
            <a:pPr marL="914377" indent="-914377">
              <a:buFont typeface="+mj-lt"/>
              <a:buAutoNum type="alphaUcPeriod" startAt="3"/>
            </a:pPr>
            <a:r>
              <a:rPr lang="en-US" sz="6700" dirty="0" err="1">
                <a:solidFill>
                  <a:schemeClr val="bg1"/>
                </a:solidFill>
                <a:latin typeface="MetaPro-Book"/>
              </a:rPr>
              <a:t>MissingMethodException</a:t>
            </a:r>
            <a:endParaRPr lang="en-US" sz="6700" dirty="0">
              <a:solidFill>
                <a:schemeClr val="bg1"/>
              </a:solidFill>
              <a:latin typeface="MetaPro-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63" y="2972368"/>
            <a:ext cx="2037788" cy="10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2.bp.blogspot.com/-Wx8qcS7v1-A/UcyEMsclwSI/AAAAAAAAAZw/NZqA4-ESHSk/s537/say+wha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18" y="997422"/>
            <a:ext cx="7772367" cy="48631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69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to figure it 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476" y="1655064"/>
            <a:ext cx="7019048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to figure it 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39" y="1655064"/>
            <a:ext cx="7009524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4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to figure it 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39" y="1655064"/>
            <a:ext cx="7009524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7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to figure it out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39" y="1655064"/>
            <a:ext cx="7009524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a.xx.fbcdn.net/hphotos-xaf1/t31.0-8/457680_10151565419915297_43525092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4" y="0"/>
            <a:ext cx="10305535" cy="68703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5699" y="1"/>
            <a:ext cx="10400604" cy="120032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72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First rule of the puzzlers: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30077" y="5657673"/>
            <a:ext cx="5131855" cy="120032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72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No cheating!</a:t>
            </a:r>
          </a:p>
        </p:txBody>
      </p:sp>
    </p:spTree>
    <p:extLst>
      <p:ext uri="{BB962C8B-B14F-4D97-AF65-F5344CB8AC3E}">
        <p14:creationId xmlns:p14="http://schemas.microsoft.com/office/powerpoint/2010/main" val="38117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to figure it 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39" y="1655064"/>
            <a:ext cx="7009524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Solution? Use ANY() or Rethink the algorithm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6695" y="5492778"/>
            <a:ext cx="11738611" cy="129266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3900" dirty="0">
                <a:latin typeface="MetaPro-Book"/>
              </a:rPr>
              <a:t>http://kousenit.wordpress.com/2014/04/18/responses-to-the-closure-of-no-return/</a:t>
            </a:r>
          </a:p>
        </p:txBody>
      </p:sp>
      <p:pic>
        <p:nvPicPr>
          <p:cNvPr id="46082" name="Picture 2" descr="http://www.qrutils.com/inc/tools.php?qrtext=http%3A%2F%2Fkousenit.wordpress.com%2F2014%2F04%2F18%2Fresponses-to-the-closure-of-no-return%2F&amp;qrfgcolor=%23000000&amp;qrbgcolor=%23ffffff&amp;qrsize=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269" y="1690689"/>
            <a:ext cx="3695065" cy="36950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26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12" y="1381381"/>
            <a:ext cx="3214776" cy="52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Jump! A.k.a. The missing lyrics</a:t>
            </a:r>
            <a:endParaRPr lang="en-US" dirty="0"/>
          </a:p>
        </p:txBody>
      </p:sp>
      <p:pic>
        <p:nvPicPr>
          <p:cNvPr id="48130" name="Picture 2" descr="http://www.guitarlessons.com/wp-content/themes/glTemplate/images/guitarist/rock/eddie-van-halen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55" y="1772601"/>
            <a:ext cx="5715000" cy="42386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jum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400" y="72732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7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Jump! A.k.a. The missing lyrics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52113" y="1690688"/>
            <a:ext cx="8887777" cy="452431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class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VanHalen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public static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jump()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"Here are the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${lyrics()}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b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methodMissing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(String name, </a:t>
            </a:r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'lyrics'</a:t>
            </a:r>
            <a:b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VanHalen.</a:t>
            </a:r>
            <a:r>
              <a:rPr lang="en-US" sz="2400" i="1" dirty="0" err="1">
                <a:solidFill>
                  <a:srgbClr val="000000"/>
                </a:solidFill>
                <a:latin typeface="Monaco" panose="020B0509030404040204" pitchFamily="49" charset="0"/>
              </a:rPr>
              <a:t>jump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9604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Jump! A.k.a. The missing lyrics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3991" y="1690688"/>
            <a:ext cx="8887777" cy="378565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000" b="1" dirty="0">
                <a:solidFill>
                  <a:srgbClr val="000043"/>
                </a:solidFill>
                <a:latin typeface="Monaco" panose="020B0509030404040204" pitchFamily="49" charset="0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onaco" panose="020B0509030404040204" pitchFamily="49" charset="0"/>
              </a:rPr>
              <a:t>VanHalen</a:t>
            </a: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 {</a:t>
            </a:r>
            <a:b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000" b="1" dirty="0">
                <a:solidFill>
                  <a:srgbClr val="000043"/>
                </a:solidFill>
                <a:latin typeface="Monaco" panose="020B0509030404040204" pitchFamily="49" charset="0"/>
              </a:rPr>
              <a:t>public static </a:t>
            </a: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jump() {</a:t>
            </a:r>
            <a:b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        </a:t>
            </a:r>
            <a:r>
              <a:rPr lang="en-US" sz="2000" b="1" dirty="0">
                <a:solidFill>
                  <a:srgbClr val="008000"/>
                </a:solidFill>
                <a:latin typeface="Monaco" panose="020B0509030404040204" pitchFamily="49" charset="0"/>
              </a:rPr>
              <a:t>"Here are the </a:t>
            </a: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${lyrics()}</a:t>
            </a:r>
            <a:r>
              <a:rPr lang="en-US" sz="2000" b="1" dirty="0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br>
              <a:rPr lang="en-US" sz="20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2000" b="1" dirty="0">
                <a:solidFill>
                  <a:srgbClr val="008000"/>
                </a:solidFill>
                <a:latin typeface="Monaco" panose="020B0509030404040204" pitchFamily="49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aco" panose="020B0509030404040204" pitchFamily="49" charset="0"/>
              </a:rPr>
              <a:t>methodMissing</a:t>
            </a: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(String name, </a:t>
            </a:r>
            <a:r>
              <a:rPr lang="en-US" sz="2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aco" panose="020B0509030404040204" pitchFamily="49" charset="0"/>
              </a:rPr>
              <a:t>args</a:t>
            </a: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) {</a:t>
            </a:r>
            <a:b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        </a:t>
            </a:r>
            <a:r>
              <a:rPr lang="en-US" sz="2000" b="1" dirty="0">
                <a:solidFill>
                  <a:srgbClr val="008000"/>
                </a:solidFill>
                <a:latin typeface="Monaco" panose="020B0509030404040204" pitchFamily="49" charset="0"/>
              </a:rPr>
              <a:t>'lyrics'</a:t>
            </a:r>
            <a:br>
              <a:rPr lang="en-US" sz="20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2000" b="1" dirty="0">
                <a:solidFill>
                  <a:srgbClr val="008000"/>
                </a:solidFill>
                <a:latin typeface="Monaco" panose="020B0509030404040204" pitchFamily="49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0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onaco" panose="020B0509030404040204" pitchFamily="49" charset="0"/>
              </a:rPr>
              <a:t>VanHalen.</a:t>
            </a:r>
            <a:r>
              <a:rPr lang="en-US" sz="2000" i="1" dirty="0" err="1">
                <a:solidFill>
                  <a:srgbClr val="000000"/>
                </a:solidFill>
                <a:latin typeface="Monaco" panose="020B0509030404040204" pitchFamily="49" charset="0"/>
              </a:rPr>
              <a:t>jump</a:t>
            </a:r>
            <a:r>
              <a:rPr lang="en-US" sz="2000" dirty="0">
                <a:solidFill>
                  <a:srgbClr val="000000"/>
                </a:solidFill>
                <a:latin typeface="Monaco" panose="020B0509030404040204" pitchFamily="49" charset="0"/>
              </a:rPr>
              <a:t>()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4142153" y="1490727"/>
            <a:ext cx="7825059" cy="2706127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74881" indent="-977876">
              <a:buFont typeface="+mj-lt"/>
              <a:buAutoNum type="alphaUcPeriod"/>
            </a:pPr>
            <a:r>
              <a:rPr lang="en-US" sz="4800" dirty="0">
                <a:solidFill>
                  <a:schemeClr val="bg1"/>
                </a:solidFill>
                <a:latin typeface="MetaPro-Book"/>
              </a:rPr>
              <a:t>Here are the lyrics</a:t>
            </a:r>
          </a:p>
          <a:p>
            <a:pPr marL="2774881" indent="-977876">
              <a:buFont typeface="+mj-lt"/>
              <a:buAutoNum type="alphaUcPeriod"/>
            </a:pPr>
            <a:r>
              <a:rPr lang="en-US" sz="4800" dirty="0">
                <a:solidFill>
                  <a:schemeClr val="bg1"/>
                </a:solidFill>
                <a:latin typeface="MetaPro-Book"/>
              </a:rPr>
              <a:t>Here are the </a:t>
            </a:r>
            <a:r>
              <a:rPr lang="en-US" sz="4800" dirty="0" smtClean="0">
                <a:solidFill>
                  <a:schemeClr val="bg1"/>
                </a:solidFill>
                <a:latin typeface="MetaPro-Book"/>
              </a:rPr>
              <a:t>null</a:t>
            </a:r>
          </a:p>
          <a:p>
            <a:pPr marL="2774881" indent="-977876">
              <a:buFont typeface="+mj-lt"/>
              <a:buAutoNum type="alphaUcPeriod"/>
            </a:pPr>
            <a:endParaRPr lang="en-US" sz="4800" dirty="0">
              <a:solidFill>
                <a:schemeClr val="bg1"/>
              </a:solidFill>
              <a:latin typeface="MetaPro-Book"/>
            </a:endParaRPr>
          </a:p>
          <a:p>
            <a:pPr marL="2774881" indent="-977876">
              <a:buFont typeface="+mj-lt"/>
              <a:buAutoNum type="alphaUcPeriod"/>
            </a:pPr>
            <a:endParaRPr lang="en-US" sz="4800" dirty="0">
              <a:solidFill>
                <a:schemeClr val="bg1"/>
              </a:solidFill>
              <a:latin typeface="MetaPro-Book"/>
            </a:endParaRPr>
          </a:p>
          <a:p>
            <a:pPr marL="2774881" indent="-977876">
              <a:buFont typeface="+mj-lt"/>
              <a:buAutoNum type="alphaUcPeriod"/>
            </a:pPr>
            <a:r>
              <a:rPr lang="en-US" sz="4800" dirty="0">
                <a:solidFill>
                  <a:schemeClr val="bg1"/>
                </a:solidFill>
                <a:latin typeface="MetaPro-Book"/>
              </a:rPr>
              <a:t>Startup failure</a:t>
            </a:r>
          </a:p>
          <a:p>
            <a:pPr marL="914377" indent="-914377">
              <a:buFont typeface="+mj-lt"/>
              <a:buAutoNum type="alphaUcPeriod"/>
            </a:pPr>
            <a:r>
              <a:rPr lang="en-US" sz="4800" dirty="0" err="1">
                <a:solidFill>
                  <a:schemeClr val="bg1"/>
                </a:solidFill>
                <a:latin typeface="MetaPro-Book"/>
              </a:rPr>
              <a:t>MissingMethodException</a:t>
            </a:r>
            <a:endParaRPr lang="en-US" sz="4800" dirty="0">
              <a:solidFill>
                <a:schemeClr val="bg1"/>
              </a:solidFill>
              <a:latin typeface="MetaPro-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089" y="5462858"/>
            <a:ext cx="2037788" cy="10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can't believe you fell for the oldest trick in the book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981" y="1940646"/>
            <a:ext cx="5326380" cy="46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can't believe you fell for the oldest trick in the book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24" y="1966160"/>
            <a:ext cx="9430952" cy="43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can't believe you fell for the oldest trick in the book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87" y="2179583"/>
            <a:ext cx="8171428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can't believe you fell for the oldest trick in the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8" y="2028078"/>
            <a:ext cx="12061807" cy="421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a.xx.fbcdn.net/hphotos-xaf1/t31.0-8/457680_10151565419915297_43525092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4" y="0"/>
            <a:ext cx="10305535" cy="68703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5699" y="1"/>
            <a:ext cx="10400604" cy="120032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72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First rule of the puzzlers: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30077" y="5657673"/>
            <a:ext cx="5131855" cy="120032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72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No cheating!</a:t>
            </a:r>
          </a:p>
        </p:txBody>
      </p:sp>
      <p:sp>
        <p:nvSpPr>
          <p:cNvPr id="2" name="Line Callout 2 1"/>
          <p:cNvSpPr/>
          <p:nvPr/>
        </p:nvSpPr>
        <p:spPr>
          <a:xfrm>
            <a:off x="7463482" y="2794685"/>
            <a:ext cx="1441623" cy="634315"/>
          </a:xfrm>
          <a:prstGeom prst="borderCallout2">
            <a:avLst>
              <a:gd name="adj1" fmla="val -3327"/>
              <a:gd name="adj2" fmla="val 82512"/>
              <a:gd name="adj3" fmla="val -87743"/>
              <a:gd name="adj4" fmla="val 67488"/>
              <a:gd name="adj5" fmla="val -142045"/>
              <a:gd name="adj6" fmla="val 44883"/>
            </a:avLst>
          </a:prstGeom>
          <a:noFill/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sz="2400" dirty="0" err="1">
                <a:latin typeface="Comic Sans MS" panose="030F0702030302020204" pitchFamily="66" charset="0"/>
              </a:rPr>
              <a:t>Cédric</a:t>
            </a:r>
            <a:r>
              <a:rPr lang="en-US" sz="2400" dirty="0">
                <a:latin typeface="Comic Sans MS" panose="030F0702030302020204" pitchFamily="66" charset="0"/>
              </a:rPr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262700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static </a:t>
            </a:r>
            <a:r>
              <a:rPr lang="en-US" dirty="0" err="1" smtClean="0"/>
              <a:t>methodmissing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9611" y="2005252"/>
            <a:ext cx="10812780" cy="452431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class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VanHalen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public static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jump()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"Here are the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${lyrics()}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b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static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$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static_methodMissing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(String name, </a:t>
            </a:r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'lyrics'</a:t>
            </a:r>
            <a:b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VanHalen.</a:t>
            </a:r>
            <a:r>
              <a:rPr lang="en-US" sz="2400" i="1" dirty="0" err="1">
                <a:solidFill>
                  <a:srgbClr val="000000"/>
                </a:solidFill>
                <a:latin typeface="Monaco" panose="020B0509030404040204" pitchFamily="49" charset="0"/>
              </a:rPr>
              <a:t>jump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469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Solution: use </a:t>
            </a:r>
            <a:r>
              <a:rPr lang="en-US" dirty="0" err="1" smtClean="0"/>
              <a:t>GooD</a:t>
            </a:r>
            <a:r>
              <a:rPr lang="en-US" dirty="0" smtClean="0"/>
              <a:t> OOP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5400" y="1788081"/>
            <a:ext cx="9601200" cy="452431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class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VanHalen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public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jump()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"Here are the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${lyrics()}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b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methodMissing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(String name, </a:t>
            </a:r>
            <a:r>
              <a:rPr lang="en-US" sz="24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) {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       </a:t>
            </a: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'lyrics'</a:t>
            </a:r>
            <a:b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2400" b="1" dirty="0">
                <a:solidFill>
                  <a:srgbClr val="008000"/>
                </a:solidFill>
                <a:latin typeface="Monaco" panose="020B05090304040402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2400" b="1" dirty="0">
                <a:solidFill>
                  <a:srgbClr val="000043"/>
                </a:solidFill>
                <a:latin typeface="Monaco" panose="020B0509030404040204" pitchFamily="49" charset="0"/>
              </a:rPr>
              <a:t>new </a:t>
            </a:r>
            <a:r>
              <a:rPr lang="en-US" sz="2400" dirty="0" err="1">
                <a:solidFill>
                  <a:srgbClr val="000000"/>
                </a:solidFill>
                <a:latin typeface="Monaco" panose="020B0509030404040204" pitchFamily="49" charset="0"/>
              </a:rPr>
              <a:t>VanHalen</a:t>
            </a:r>
            <a:r>
              <a:rPr lang="en-US" sz="2400" dirty="0">
                <a:solidFill>
                  <a:srgbClr val="000000"/>
                </a:solidFill>
                <a:latin typeface="Monaco" panose="020B0509030404040204" pitchFamily="49" charset="0"/>
              </a:rPr>
              <a:t>().jump()</a:t>
            </a:r>
          </a:p>
        </p:txBody>
      </p:sp>
    </p:spTree>
    <p:extLst>
      <p:ext uri="{BB962C8B-B14F-4D97-AF65-F5344CB8AC3E}">
        <p14:creationId xmlns:p14="http://schemas.microsoft.com/office/powerpoint/2010/main" val="389227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6700" cap="none" dirty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– the food and the number</a:t>
            </a:r>
          </a:p>
        </p:txBody>
      </p:sp>
      <p:pic>
        <p:nvPicPr>
          <p:cNvPr id="51202" name="Picture 2" descr="http://www.ed.gov/blog/wp-content/uploads/2013/03/PiD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00872"/>
            <a:ext cx="6096000" cy="4067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6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the pi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9686" y="1779957"/>
            <a:ext cx="9612631" cy="132343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double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value = 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b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$value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.14"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.</a:t>
            </a:r>
            <a:r>
              <a:rPr lang="en-US" sz="4000" dirty="0">
                <a:solidFill>
                  <a:srgbClr val="660E7A"/>
                </a:solidFill>
                <a:latin typeface="Monaco" panose="020B0509030404040204" pitchFamily="49" charset="0"/>
              </a:rPr>
              <a:t>isDouble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()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354331" y="3096905"/>
            <a:ext cx="11750039" cy="2946155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77" indent="-914377">
              <a:buFont typeface="+mj-lt"/>
              <a:buAutoNum type="alphaUcPeriod"/>
            </a:pPr>
            <a:r>
              <a:rPr lang="en-US" sz="6000" dirty="0">
                <a:solidFill>
                  <a:schemeClr val="bg1"/>
                </a:solidFill>
                <a:latin typeface="MetaPro-Book"/>
              </a:rPr>
              <a:t>true</a:t>
            </a:r>
          </a:p>
          <a:p>
            <a:pPr marL="914377" indent="-914377">
              <a:buFont typeface="+mj-lt"/>
              <a:buAutoNum type="alphaUcPeriod"/>
            </a:pP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MissingPropertyException</a:t>
            </a:r>
            <a:endParaRPr lang="en-US" sz="6000" dirty="0">
              <a:solidFill>
                <a:schemeClr val="bg1"/>
              </a:solidFill>
              <a:latin typeface="MetaPro-Book"/>
            </a:endParaRPr>
          </a:p>
          <a:p>
            <a:pPr marL="914377" indent="-914377">
              <a:buFont typeface="+mj-lt"/>
              <a:buAutoNum type="alphaUcPeriod"/>
            </a:pPr>
            <a:r>
              <a:rPr lang="en-US" sz="6000" dirty="0">
                <a:solidFill>
                  <a:schemeClr val="bg1"/>
                </a:solidFill>
                <a:latin typeface="MetaPro-Book"/>
              </a:rPr>
              <a:t>false</a:t>
            </a:r>
          </a:p>
          <a:p>
            <a:pPr marL="914377" indent="-914377">
              <a:buFont typeface="+mj-lt"/>
              <a:buAutoNum type="alphaUcPeriod"/>
            </a:pP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MissingMethodException</a:t>
            </a:r>
            <a:endParaRPr lang="en-US" sz="6000" dirty="0">
              <a:solidFill>
                <a:schemeClr val="bg1"/>
              </a:solidFill>
              <a:latin typeface="MetaPro-Book"/>
            </a:endParaRPr>
          </a:p>
          <a:p>
            <a:pPr marL="914377" indent="-914377">
              <a:buFont typeface="+mj-lt"/>
              <a:buAutoNum type="alphaUcPeriod"/>
            </a:pPr>
            <a:endParaRPr lang="en-US" sz="6000" dirty="0">
              <a:solidFill>
                <a:schemeClr val="bg1"/>
              </a:solidFill>
              <a:latin typeface="MetaPro-Book"/>
            </a:endParaRPr>
          </a:p>
        </p:txBody>
      </p:sp>
    </p:spTree>
    <p:extLst>
      <p:ext uri="{BB962C8B-B14F-4D97-AF65-F5344CB8AC3E}">
        <p14:creationId xmlns:p14="http://schemas.microsoft.com/office/powerpoint/2010/main" val="189260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 this one!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34" y="1724978"/>
            <a:ext cx="6718935" cy="47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 of pie!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39" y="2103121"/>
            <a:ext cx="8209524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6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 of pie!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39" y="2103121"/>
            <a:ext cx="8209524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6"/>
          <p:cNvSpPr txBox="1">
            <a:spLocks/>
          </p:cNvSpPr>
          <p:nvPr/>
        </p:nvSpPr>
        <p:spPr>
          <a:xfrm>
            <a:off x="354331" y="3096905"/>
            <a:ext cx="11750039" cy="2946155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77" indent="-914377">
              <a:buFont typeface="+mj-lt"/>
              <a:buAutoNum type="alphaUcPeriod"/>
            </a:pPr>
            <a:r>
              <a:rPr lang="en-US" sz="6000" dirty="0">
                <a:solidFill>
                  <a:schemeClr val="bg1"/>
                </a:solidFill>
                <a:latin typeface="MetaPro-Book"/>
              </a:rPr>
              <a:t>true</a:t>
            </a:r>
          </a:p>
          <a:p>
            <a:pPr marL="914377" indent="-914377">
              <a:buFont typeface="+mj-lt"/>
              <a:buAutoNum type="alphaUcPeriod"/>
            </a:pP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MissingPropertyException</a:t>
            </a:r>
            <a:endParaRPr lang="en-US" sz="6000" dirty="0">
              <a:solidFill>
                <a:schemeClr val="bg1"/>
              </a:solidFill>
              <a:latin typeface="MetaPro-Book"/>
            </a:endParaRPr>
          </a:p>
          <a:p>
            <a:pPr marL="914377" indent="-914377">
              <a:buFont typeface="+mj-lt"/>
              <a:buAutoNum type="alphaUcPeriod"/>
            </a:pPr>
            <a:r>
              <a:rPr lang="en-US" sz="6000" dirty="0">
                <a:solidFill>
                  <a:schemeClr val="bg1"/>
                </a:solidFill>
                <a:latin typeface="MetaPro-Book"/>
              </a:rPr>
              <a:t>false</a:t>
            </a:r>
          </a:p>
          <a:p>
            <a:pPr marL="914377" indent="-914377">
              <a:buFont typeface="+mj-lt"/>
              <a:buAutoNum type="alphaUcPeriod"/>
            </a:pP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MissingMethodException</a:t>
            </a:r>
            <a:endParaRPr lang="en-US" sz="6000" dirty="0">
              <a:solidFill>
                <a:schemeClr val="bg1"/>
              </a:solidFill>
              <a:latin typeface="MetaPro-Book"/>
            </a:endParaRPr>
          </a:p>
          <a:p>
            <a:pPr marL="914377" indent="-914377">
              <a:buFont typeface="+mj-lt"/>
              <a:buAutoNum type="alphaUcPeriod"/>
            </a:pPr>
            <a:endParaRPr lang="en-US" sz="6000" dirty="0">
              <a:solidFill>
                <a:schemeClr val="bg1"/>
              </a:solidFill>
              <a:latin typeface="MetaPro-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the pi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9686" y="1779957"/>
            <a:ext cx="9612631" cy="132343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double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value = 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b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$value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.14"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.</a:t>
            </a:r>
            <a:r>
              <a:rPr lang="en-US" sz="4000" dirty="0">
                <a:solidFill>
                  <a:srgbClr val="660E7A"/>
                </a:solidFill>
                <a:latin typeface="Monaco" panose="020B0509030404040204" pitchFamily="49" charset="0"/>
              </a:rPr>
              <a:t>isDouble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33" y="5034357"/>
            <a:ext cx="2037788" cy="10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2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645797"/>
            <a:ext cx="7292340" cy="54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9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it can’t be a property, why even bother?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382" y="1954753"/>
            <a:ext cx="6895239" cy="1380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544" y="3599769"/>
            <a:ext cx="7164915" cy="3027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801" y="1568458"/>
            <a:ext cx="3246401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7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796" y="1955140"/>
            <a:ext cx="8658407" cy="43205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Consider the puzzlers correct as of 2.4.1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0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644" y="2194560"/>
            <a:ext cx="7292715" cy="3818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325563"/>
          </a:xfrm>
        </p:spPr>
        <p:txBody>
          <a:bodyPr/>
          <a:lstStyle/>
          <a:p>
            <a:r>
              <a:rPr lang="en-US" dirty="0" smtClean="0"/>
              <a:t>Mind the </a:t>
            </a:r>
            <a:r>
              <a:rPr lang="en-US" dirty="0" err="1" smtClean="0"/>
              <a:t>tostring</a:t>
            </a:r>
            <a:r>
              <a:rPr lang="en-US" dirty="0" smtClean="0"/>
              <a:t>() of a double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Ever wondered what RSVP stands for?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210" b="42652"/>
          <a:stretch/>
        </p:blipFill>
        <p:spPr>
          <a:xfrm>
            <a:off x="7227381" y="2046209"/>
            <a:ext cx="2835667" cy="2767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728" t="1557" r="18703" b="51291"/>
          <a:stretch/>
        </p:blipFill>
        <p:spPr>
          <a:xfrm>
            <a:off x="2340912" y="2007132"/>
            <a:ext cx="2835667" cy="284512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4079" y="5451973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ln w="19050">
                  <a:solidFill>
                    <a:schemeClr val="accent2"/>
                  </a:solidFill>
                </a:ln>
                <a:solidFill>
                  <a:srgbClr val="E5E5E5"/>
                </a:solidFill>
                <a:latin typeface="Futura" panose="020B0800000000000000" pitchFamily="34" charset="0"/>
                <a:ea typeface="+mj-ea"/>
                <a:cs typeface="+mj-cs"/>
              </a:defRPr>
            </a:lvl1pPr>
          </a:lstStyle>
          <a:p>
            <a:r>
              <a:rPr lang="en-US" sz="72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Book"/>
              </a:rPr>
              <a:t>Ask the French guys!</a:t>
            </a:r>
          </a:p>
        </p:txBody>
      </p:sp>
    </p:spTree>
    <p:extLst>
      <p:ext uri="{BB962C8B-B14F-4D97-AF65-F5344CB8AC3E}">
        <p14:creationId xmlns:p14="http://schemas.microsoft.com/office/powerpoint/2010/main" val="263673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RSVP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12790" y="2054702"/>
            <a:ext cx="9366423" cy="35394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class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Invite {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32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int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3200" b="1" dirty="0">
                <a:solidFill>
                  <a:srgbClr val="660E7A"/>
                </a:solidFill>
                <a:latin typeface="Monaco" panose="020B0509030404040204" pitchFamily="49" charset="0"/>
              </a:rPr>
              <a:t>attending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= </a:t>
            </a:r>
            <a:r>
              <a:rPr lang="en-US" sz="32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br>
              <a:rPr lang="en-US" sz="32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invite = 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new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Invite()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attendees = (</a:t>
            </a: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invite.attending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) +</a:t>
            </a:r>
            <a:r>
              <a:rPr lang="en-US" sz="32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br>
              <a:rPr lang="en-US" sz="32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attendees</a:t>
            </a:r>
          </a:p>
        </p:txBody>
      </p:sp>
    </p:spTree>
    <p:extLst>
      <p:ext uri="{BB962C8B-B14F-4D97-AF65-F5344CB8AC3E}">
        <p14:creationId xmlns:p14="http://schemas.microsoft.com/office/powerpoint/2010/main" val="229293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5968" y="308282"/>
            <a:ext cx="8332573" cy="310854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Monaco" panose="020B0509030404040204" pitchFamily="49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Invite {</a:t>
            </a:r>
            <a:b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28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int</a:t>
            </a:r>
            <a:r>
              <a:rPr lang="en-US" sz="28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Monaco" panose="020B0509030404040204" pitchFamily="49" charset="0"/>
              </a:rPr>
              <a:t>attending 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br>
              <a:rPr lang="en-US" sz="28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invite = </a:t>
            </a:r>
            <a:r>
              <a:rPr lang="en-US" sz="2800" b="1" dirty="0">
                <a:solidFill>
                  <a:srgbClr val="000043"/>
                </a:solidFill>
                <a:latin typeface="Monaco" panose="020B0509030404040204" pitchFamily="49" charset="0"/>
              </a:rPr>
              <a:t>new 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Invite()</a:t>
            </a:r>
            <a:b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attendees = (</a:t>
            </a:r>
            <a:r>
              <a:rPr lang="en-US" sz="2800" dirty="0" err="1">
                <a:solidFill>
                  <a:srgbClr val="000000"/>
                </a:solidFill>
                <a:latin typeface="Monaco" panose="020B0509030404040204" pitchFamily="49" charset="0"/>
              </a:rPr>
              <a:t>invite.attending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) +</a:t>
            </a:r>
            <a:r>
              <a:rPr lang="en-US" sz="28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br>
              <a:rPr lang="en-US" sz="28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 attendees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354331" y="3454255"/>
            <a:ext cx="11750039" cy="2946155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77" indent="-914377">
              <a:buFont typeface="+mj-lt"/>
              <a:buAutoNum type="alphaUcPeriod"/>
            </a:pPr>
            <a:r>
              <a:rPr lang="en-US" sz="5500" dirty="0">
                <a:solidFill>
                  <a:schemeClr val="bg1"/>
                </a:solidFill>
                <a:latin typeface="MetaPro-Book"/>
              </a:rPr>
              <a:t>Startup Failure</a:t>
            </a:r>
          </a:p>
          <a:p>
            <a:pPr marL="914377" indent="-914377">
              <a:buFont typeface="+mj-lt"/>
              <a:buAutoNum type="alphaUcPeriod"/>
            </a:pPr>
            <a:r>
              <a:rPr lang="en-US" sz="5500" dirty="0">
                <a:solidFill>
                  <a:schemeClr val="bg1"/>
                </a:solidFill>
                <a:latin typeface="MetaPro-Book"/>
              </a:rPr>
              <a:t>1</a:t>
            </a:r>
          </a:p>
          <a:p>
            <a:pPr marL="914377" indent="-914377">
              <a:buFont typeface="+mj-lt"/>
              <a:buAutoNum type="alphaUcPeriod"/>
            </a:pPr>
            <a:r>
              <a:rPr lang="en-US" sz="5500" dirty="0">
                <a:solidFill>
                  <a:schemeClr val="bg1"/>
                </a:solidFill>
                <a:latin typeface="MetaPro-Book"/>
              </a:rPr>
              <a:t>2</a:t>
            </a:r>
          </a:p>
          <a:p>
            <a:pPr marL="914377" indent="-914377">
              <a:buFont typeface="+mj-lt"/>
              <a:buAutoNum type="alphaUcPeriod"/>
            </a:pPr>
            <a:r>
              <a:rPr lang="en-US" sz="5500" dirty="0" err="1">
                <a:solidFill>
                  <a:schemeClr val="bg1"/>
                </a:solidFill>
                <a:latin typeface="MetaPro-Book"/>
              </a:rPr>
              <a:t>MissingPropertyException</a:t>
            </a:r>
            <a:endParaRPr lang="en-US" sz="5500" dirty="0">
              <a:solidFill>
                <a:schemeClr val="bg1"/>
              </a:solidFill>
              <a:latin typeface="MetaPro-Book"/>
            </a:endParaRPr>
          </a:p>
          <a:p>
            <a:pPr marL="914377" indent="-914377">
              <a:buFont typeface="+mj-lt"/>
              <a:buAutoNum type="alphaUcPeriod"/>
            </a:pPr>
            <a:endParaRPr lang="en-US" sz="5500" dirty="0">
              <a:solidFill>
                <a:schemeClr val="bg1"/>
              </a:solidFill>
              <a:latin typeface="MetaPro-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631" y="3416825"/>
            <a:ext cx="2037788" cy="10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3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reactiongifs.com/wp-content/uploads/2013/12/ralphi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7" y="739347"/>
            <a:ext cx="10933548" cy="5379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8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1625"/>
            <a:ext cx="12192001" cy="45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9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reactiongifs.com/wp-content/uploads/2013/12/ralphi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7" y="739347"/>
            <a:ext cx="10933548" cy="5379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7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That’s why: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78" y="2342027"/>
            <a:ext cx="11511847" cy="30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masochistmusing.files.wordpress.com/2014/02/loki_facepalm_by_foxedpeople-d56xo5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4" y="949911"/>
            <a:ext cx="11743055" cy="49581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Fix: whatever doesn’t look like casting.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8411" y="2626355"/>
            <a:ext cx="10898376" cy="95410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attendees = (</a:t>
            </a:r>
            <a:r>
              <a:rPr lang="en-US" sz="2800" b="1" dirty="0">
                <a:solidFill>
                  <a:srgbClr val="000043"/>
                </a:solidFill>
                <a:latin typeface="Monaco" panose="020B0509030404040204" pitchFamily="49" charset="0"/>
              </a:rPr>
              <a:t>new 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Invite().</a:t>
            </a:r>
            <a:r>
              <a:rPr lang="en-US" sz="2800" dirty="0">
                <a:solidFill>
                  <a:srgbClr val="660E7A"/>
                </a:solidFill>
                <a:latin typeface="Monaco" panose="020B0509030404040204" pitchFamily="49" charset="0"/>
              </a:rPr>
              <a:t>attending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) + </a:t>
            </a:r>
            <a:r>
              <a:rPr lang="en-US" sz="28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br>
              <a:rPr lang="en-US" sz="28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 attendees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68411" y="5471797"/>
            <a:ext cx="8048367" cy="95410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invite = </a:t>
            </a:r>
            <a:r>
              <a:rPr lang="en-US" sz="2800" b="1" dirty="0">
                <a:solidFill>
                  <a:srgbClr val="000043"/>
                </a:solidFill>
                <a:latin typeface="Monaco" panose="020B0509030404040204" pitchFamily="49" charset="0"/>
              </a:rPr>
              <a:t>new 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Invite()</a:t>
            </a:r>
            <a:b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Monaco" panose="020B0509030404040204" pitchFamily="49" charset="0"/>
              </a:rPr>
              <a:t>invite.</a:t>
            </a:r>
            <a:r>
              <a:rPr lang="en-US" sz="2800" dirty="0" err="1">
                <a:solidFill>
                  <a:srgbClr val="660E7A"/>
                </a:solidFill>
                <a:latin typeface="Monaco" panose="020B0509030404040204" pitchFamily="49" charset="0"/>
              </a:rPr>
              <a:t>attending</a:t>
            </a:r>
            <a:r>
              <a:rPr lang="en-US" sz="2800" dirty="0">
                <a:solidFill>
                  <a:srgbClr val="660E7A"/>
                </a:solidFill>
                <a:latin typeface="Monaco" panose="020B05090304040402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+</a:t>
            </a:r>
            <a:r>
              <a:rPr lang="en-US" sz="28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Monaco" panose="020B0509030404040204" pitchFamily="49" charset="0"/>
              </a:rPr>
              <a:t>)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8411" y="4078792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ln w="19050">
                  <a:solidFill>
                    <a:schemeClr val="accent2"/>
                  </a:solidFill>
                </a:ln>
                <a:solidFill>
                  <a:srgbClr val="E5E5E5"/>
                </a:solidFill>
                <a:latin typeface="Futura" panose="020B0800000000000000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Book"/>
              </a:rPr>
              <a:t>This works as well:</a:t>
            </a:r>
          </a:p>
        </p:txBody>
      </p:sp>
      <p:sp>
        <p:nvSpPr>
          <p:cNvPr id="3" name="Rectangle 2"/>
          <p:cNvSpPr/>
          <p:nvPr/>
        </p:nvSpPr>
        <p:spPr>
          <a:xfrm>
            <a:off x="568411" y="1992214"/>
            <a:ext cx="2810611" cy="600162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6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Book"/>
                <a:ea typeface="+mj-ea"/>
                <a:cs typeface="+mj-cs"/>
              </a:rPr>
              <a:t>This works:</a:t>
            </a:r>
            <a:endParaRPr lang="he-IL" sz="3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MetaPro-Book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3051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2.quickmeme.com/img/c2/c23b6a5f33675b62b923a03d4a1c92ee26b92e0c694cbc472fbea9d7fdeca39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19" y="220319"/>
            <a:ext cx="6417363" cy="64173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46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43448" y="1825625"/>
            <a:ext cx="5728139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French guy, naturally.</a:t>
            </a:r>
          </a:p>
          <a:p>
            <a:pPr marL="0" indent="0">
              <a:buNone/>
            </a:pPr>
            <a:r>
              <a:rPr lang="en-US" sz="6000" dirty="0"/>
              <a:t>He’s the one to blame, BTW.</a:t>
            </a:r>
            <a:endParaRPr lang="he-IL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005" y="1458557"/>
            <a:ext cx="3105937" cy="52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4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pic>
        <p:nvPicPr>
          <p:cNvPr id="36866" name="Picture 2" descr="http://th07.deviantart.net/fs70/PRE/f/2012/004/4/4/with_great_power_comes_great_responsibility_by_itomibhaa-d4lajv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73" y="1406099"/>
            <a:ext cx="3736657" cy="52802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1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4185" y="387179"/>
            <a:ext cx="11796584" cy="6359611"/>
          </a:xfrm>
        </p:spPr>
        <p:txBody>
          <a:bodyPr>
            <a:normAutofit fontScale="92500"/>
          </a:bodyPr>
          <a:lstStyle/>
          <a:p>
            <a:pPr marL="914377" indent="-914377">
              <a:buFont typeface="+mj-lt"/>
              <a:buAutoNum type="arabicPeriod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Write readable code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Comment neat tricks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Sometimes it is just a bug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Use static code analysis (</a:t>
            </a:r>
            <a:r>
              <a:rPr lang="en-US" sz="5300" dirty="0" err="1">
                <a:ln>
                  <a:noFill/>
                </a:ln>
                <a:latin typeface="DS Eraser Cyr" panose="04000500000000000000" pitchFamily="82" charset="0"/>
              </a:rPr>
              <a:t>intellij</a:t>
            </a: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 IDEA!)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dirty="0" err="1">
                <a:ln>
                  <a:noFill/>
                </a:ln>
                <a:latin typeface="DS Eraser Cyr" panose="04000500000000000000" pitchFamily="82" charset="0"/>
              </a:rPr>
              <a:t>Rtfm</a:t>
            </a:r>
            <a:endParaRPr lang="en-US" sz="5300" dirty="0">
              <a:ln>
                <a:noFill/>
              </a:ln>
              <a:latin typeface="DS Eraser Cyr" panose="04000500000000000000" pitchFamily="82" charset="0"/>
            </a:endParaRPr>
          </a:p>
          <a:p>
            <a:pPr marL="914377" indent="-914377">
              <a:buFont typeface="+mj-lt"/>
              <a:buAutoNum type="arabicPeriod"/>
            </a:pPr>
            <a:endParaRPr lang="en-US" sz="5300" dirty="0">
              <a:ln>
                <a:noFill/>
              </a:ln>
              <a:latin typeface="DS Eraser Cyr" panose="04000500000000000000" pitchFamily="82" charset="0"/>
            </a:endParaRPr>
          </a:p>
          <a:p>
            <a:pPr marL="914377" indent="-914377">
              <a:buFont typeface="+mj-lt"/>
              <a:buAutoNum type="arabicPeriod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Don’t code like my brother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4827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7585" y="387179"/>
            <a:ext cx="11313185" cy="63596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We have just started!</a:t>
            </a:r>
            <a:b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</a:b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(may end up in proper uniform)</a:t>
            </a:r>
          </a:p>
          <a:p>
            <a:pPr marL="0" indent="0">
              <a:buNone/>
            </a:pPr>
            <a:endParaRPr lang="en-US" sz="5300" dirty="0">
              <a:ln>
                <a:noFill/>
              </a:ln>
              <a:latin typeface="DS Eraser Cyr" panose="04000500000000000000" pitchFamily="82" charset="0"/>
            </a:endParaRPr>
          </a:p>
          <a:p>
            <a:pPr marL="0" indent="0">
              <a:buNone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Puzzlers? Gotchas</a:t>
            </a:r>
            <a:r>
              <a:rPr lang="en-US" sz="5300" dirty="0" smtClean="0">
                <a:ln>
                  <a:noFill/>
                </a:ln>
                <a:latin typeface="DS Eraser Cyr" panose="04000500000000000000" pitchFamily="82" charset="0"/>
              </a:rPr>
              <a:t>?</a:t>
            </a:r>
            <a:endParaRPr lang="en-US" sz="5300" dirty="0">
              <a:ln>
                <a:noFill/>
              </a:ln>
              <a:latin typeface="DS Eraser Cyr" panose="04000500000000000000" pitchFamily="82" charset="0"/>
            </a:endParaRPr>
          </a:p>
          <a:p>
            <a:pPr>
              <a:buFont typeface="DS Eraser Cyr" panose="04000500000000000000" pitchFamily="82" charset="0"/>
              <a:buChar char="-"/>
            </a:pPr>
            <a:endParaRPr lang="en-US" sz="5300" dirty="0">
              <a:ln>
                <a:noFill/>
              </a:ln>
              <a:latin typeface="DS Eraser Cyr" panose="04000500000000000000" pitchFamily="82" charset="0"/>
            </a:endParaRPr>
          </a:p>
          <a:p>
            <a:pPr>
              <a:buFont typeface="DS Eraser Cyr" panose="04000500000000000000" pitchFamily="82" charset="0"/>
              <a:buChar char="-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 puzzlers  jfrog.com</a:t>
            </a:r>
          </a:p>
          <a:p>
            <a:pPr>
              <a:buFont typeface="DS Eraser Cyr" panose="04000500000000000000" pitchFamily="82" charset="0"/>
              <a:buChar char="-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   </a:t>
            </a:r>
            <a:r>
              <a:rPr lang="en-US" sz="5300" dirty="0" err="1">
                <a:ln>
                  <a:noFill/>
                </a:ln>
                <a:latin typeface="DS Eraser Cyr" panose="04000500000000000000" pitchFamily="82" charset="0"/>
              </a:rPr>
              <a:t>Groovypuzzlers</a:t>
            </a:r>
            <a:endParaRPr lang="en-US" sz="5300" dirty="0">
              <a:ln>
                <a:noFill/>
              </a:ln>
              <a:latin typeface="DS Eraser Cyr" panose="04000500000000000000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142" y="4726887"/>
            <a:ext cx="728159" cy="742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246" y="5551541"/>
            <a:ext cx="728159" cy="74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4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Jfrog</a:t>
            </a:r>
            <a:r>
              <a:rPr lang="en-US" dirty="0" smtClean="0"/>
              <a:t> always pays its debts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0" y="1604151"/>
            <a:ext cx="4652475" cy="5021831"/>
          </a:xfrm>
          <a:prstGeom prst="rect">
            <a:avLst/>
          </a:prstGeom>
        </p:spPr>
      </p:pic>
      <p:pic>
        <p:nvPicPr>
          <p:cNvPr id="3" name="Picture 2" descr="thank yo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46" y="1649332"/>
            <a:ext cx="3767429" cy="5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9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3313" y="387179"/>
            <a:ext cx="11597456" cy="63596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Positive feedback?</a:t>
            </a:r>
          </a:p>
          <a:p>
            <a:pPr marL="0" indent="0">
              <a:buNone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Praise us on twitter</a:t>
            </a:r>
            <a:b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</a:b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  </a:t>
            </a:r>
            <a:r>
              <a:rPr lang="en-US" sz="5300" dirty="0" err="1">
                <a:ln>
                  <a:noFill/>
                </a:ln>
                <a:latin typeface="DS Eraser Cyr" panose="04000500000000000000" pitchFamily="82" charset="0"/>
              </a:rPr>
              <a:t>groovypuzzlers</a:t>
            </a:r>
            <a:endParaRPr lang="en-US" sz="5300" dirty="0">
              <a:ln>
                <a:noFill/>
              </a:ln>
              <a:latin typeface="DS Eraser Cyr" panose="04000500000000000000" pitchFamily="82" charset="0"/>
            </a:endParaRPr>
          </a:p>
          <a:p>
            <a:pPr>
              <a:buFont typeface="DS Eraser Cyr" panose="04000500000000000000" pitchFamily="82" charset="0"/>
              <a:buChar char="-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  </a:t>
            </a:r>
            <a:r>
              <a:rPr lang="en-US" sz="5300" dirty="0" err="1">
                <a:ln>
                  <a:noFill/>
                </a:ln>
                <a:latin typeface="DS Eraser Cyr" panose="04000500000000000000" pitchFamily="82" charset="0"/>
              </a:rPr>
              <a:t>Groovypuzzlers</a:t>
            </a: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  </a:t>
            </a:r>
          </a:p>
          <a:p>
            <a:pPr>
              <a:buFont typeface="DS Eraser Cyr" panose="04000500000000000000" pitchFamily="82" charset="0"/>
              <a:buChar char="-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  </a:t>
            </a:r>
            <a:r>
              <a:rPr lang="en-US" sz="5300" dirty="0" smtClean="0">
                <a:ln>
                  <a:noFill/>
                </a:ln>
                <a:latin typeface="DS Eraser Cyr" panose="04000500000000000000" pitchFamily="82" charset="0"/>
              </a:rPr>
              <a:t>_</a:t>
            </a:r>
            <a:r>
              <a:rPr lang="en-US" sz="5300" dirty="0" err="1" smtClean="0">
                <a:ln>
                  <a:noFill/>
                </a:ln>
                <a:latin typeface="DS Eraser Cyr" panose="04000500000000000000" pitchFamily="82" charset="0"/>
              </a:rPr>
              <a:t>yoav</a:t>
            </a:r>
            <a:r>
              <a:rPr lang="en-US" sz="5300" dirty="0" smtClean="0">
                <a:ln>
                  <a:noFill/>
                </a:ln>
                <a:latin typeface="DS Eraser Cyr" panose="04000500000000000000" pitchFamily="82" charset="0"/>
              </a:rPr>
              <a:t>_</a:t>
            </a:r>
            <a:endParaRPr lang="en-US" sz="5300" dirty="0">
              <a:ln>
                <a:noFill/>
              </a:ln>
              <a:latin typeface="DS Eraser Cyr" panose="04000500000000000000" pitchFamily="82" charset="0"/>
            </a:endParaRPr>
          </a:p>
          <a:p>
            <a:pPr>
              <a:buFont typeface="DS Eraser Cyr" panose="04000500000000000000" pitchFamily="82" charset="0"/>
              <a:buChar char="-"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  jbaruch</a:t>
            </a:r>
          </a:p>
          <a:p>
            <a:pPr>
              <a:buFont typeface="DS Eraser Cyr" panose="04000500000000000000" pitchFamily="82" charset="0"/>
              <a:buChar char="-"/>
            </a:pPr>
            <a:endParaRPr lang="en-US" sz="5300" dirty="0">
              <a:ln>
                <a:noFill/>
              </a:ln>
              <a:latin typeface="DS Eraser Cyr" panose="04000500000000000000" pitchFamily="82" charset="0"/>
            </a:endParaRPr>
          </a:p>
          <a:p>
            <a:pPr marL="0" indent="0">
              <a:buNone/>
            </a:pP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Negative </a:t>
            </a:r>
            <a:r>
              <a:rPr lang="en-US" sz="5300" dirty="0" smtClean="0">
                <a:ln>
                  <a:noFill/>
                </a:ln>
                <a:latin typeface="DS Eraser Cyr" panose="04000500000000000000" pitchFamily="82" charset="0"/>
              </a:rPr>
              <a:t>fee</a:t>
            </a:r>
            <a:r>
              <a:rPr lang="ru-RU" sz="5300" dirty="0" smtClean="0">
                <a:ln>
                  <a:noFill/>
                </a:ln>
                <a:latin typeface="DS Eraser Cyr" panose="04000500000000000000" pitchFamily="82" charset="0"/>
              </a:rPr>
              <a:t>д</a:t>
            </a:r>
            <a:r>
              <a:rPr lang="en-US" sz="5300" dirty="0" smtClean="0">
                <a:ln>
                  <a:noFill/>
                </a:ln>
                <a:latin typeface="DS Eraser Cyr" panose="04000500000000000000" pitchFamily="82" charset="0"/>
              </a:rPr>
              <a:t>back</a:t>
            </a: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?</a:t>
            </a:r>
          </a:p>
          <a:p>
            <a:pPr marL="0" indent="0">
              <a:buNone/>
            </a:pPr>
            <a:r>
              <a:rPr lang="ru-RU" sz="5300" dirty="0" smtClean="0">
                <a:ln>
                  <a:noFill/>
                </a:ln>
                <a:latin typeface="DS Eraser Cyr" panose="04000500000000000000" pitchFamily="82" charset="0"/>
              </a:rPr>
              <a:t>&gt; </a:t>
            </a:r>
            <a:r>
              <a:rPr lang="en-US" sz="5300" dirty="0" smtClean="0">
                <a:ln>
                  <a:noFill/>
                </a:ln>
                <a:latin typeface="DS Eraser Cyr" panose="04000500000000000000" pitchFamily="82" charset="0"/>
              </a:rPr>
              <a:t>/</a:t>
            </a:r>
            <a:r>
              <a:rPr lang="en-US" sz="5300" dirty="0" err="1">
                <a:ln>
                  <a:noFill/>
                </a:ln>
                <a:latin typeface="DS Eraser Cyr" panose="04000500000000000000" pitchFamily="82" charset="0"/>
              </a:rPr>
              <a:t>dev</a:t>
            </a:r>
            <a:r>
              <a:rPr lang="en-US" sz="5300" dirty="0">
                <a:ln>
                  <a:noFill/>
                </a:ln>
                <a:latin typeface="DS Eraser Cyr" panose="04000500000000000000" pitchFamily="82" charset="0"/>
              </a:rPr>
              <a:t>/null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1" y="2403731"/>
            <a:ext cx="527527" cy="538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38" y="1690932"/>
            <a:ext cx="476316" cy="533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75" y="3159962"/>
            <a:ext cx="527527" cy="538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1" y="3877365"/>
            <a:ext cx="527527" cy="5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No, Thank you!</a:t>
            </a:r>
            <a:endParaRPr lang="en-US" dirty="0"/>
          </a:p>
        </p:txBody>
      </p:sp>
      <p:pic>
        <p:nvPicPr>
          <p:cNvPr id="3" name="Picture 8" descr="http://s3.amazonaws.com/rapgenius/cm-29490-050938f1f39e7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618" y="1690688"/>
            <a:ext cx="6244767" cy="47210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51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5" y="304801"/>
            <a:ext cx="8215620" cy="619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650" y="628449"/>
            <a:ext cx="11382703" cy="22467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Courier New" panose="02070309020205020404" pitchFamily="49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Conference {</a:t>
            </a:r>
            <a:r>
              <a:rPr lang="en-US" sz="2800" b="1" dirty="0" err="1">
                <a:solidFill>
                  <a:srgbClr val="000043"/>
                </a:solidFill>
                <a:latin typeface="Courier New" panose="02070309020205020404" pitchFamily="49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Courier New" panose="02070309020205020404" pitchFamily="49" charset="0"/>
              </a:rPr>
              <a:t>name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2800" b="1" dirty="0" err="1">
                <a:solidFill>
                  <a:srgbClr val="000043"/>
                </a:solidFill>
                <a:latin typeface="Courier New" panose="02070309020205020404" pitchFamily="49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Courier New" panose="02070309020205020404" pitchFamily="49" charset="0"/>
              </a:rPr>
              <a:t>year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Courier New" panose="02070309020205020404" pitchFamily="49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gr = </a:t>
            </a:r>
            <a:r>
              <a:rPr lang="en-US" sz="2800" b="1" dirty="0">
                <a:solidFill>
                  <a:srgbClr val="000043"/>
                </a:solidFill>
                <a:latin typeface="Courier New" panose="02070309020205020404" pitchFamily="49" charset="0"/>
              </a:rPr>
              <a:t>new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Conference(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name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en-US" sz="28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Greach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800" dirty="0">
                <a:solidFill>
                  <a:srgbClr val="008000"/>
                </a:solidFill>
                <a:latin typeface="Courier New" panose="02070309020205020404" pitchFamily="49" charset="0"/>
              </a:rPr>
              <a:t>year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2014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gr.each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it}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9462" y="3088077"/>
            <a:ext cx="6980424" cy="3584027"/>
          </a:xfrm>
        </p:spPr>
        <p:txBody>
          <a:bodyPr>
            <a:normAutofit fontScale="92500"/>
          </a:bodyPr>
          <a:lstStyle/>
          <a:p>
            <a:pPr marL="742932" indent="-742932">
              <a:buFont typeface="+mj-lt"/>
              <a:buAutoNum type="alphaUcPeriod"/>
            </a:pPr>
            <a: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class=class Conference</a:t>
            </a:r>
            <a:b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name=</a:t>
            </a:r>
            <a:r>
              <a:rPr lang="en-US" sz="4800" dirty="0" err="1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Greach</a:t>
            </a:r>
            <a: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year=2014                                   </a:t>
            </a:r>
          </a:p>
          <a:p>
            <a:pPr marL="742932" indent="-742932">
              <a:buFont typeface="+mj-lt"/>
              <a:buAutoNum type="alphaUcPeriod"/>
            </a:pPr>
            <a:r>
              <a:rPr lang="en-US" sz="4800" dirty="0" err="1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Conference@XXXXXX</a:t>
            </a:r>
            <a: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   </a:t>
            </a:r>
          </a:p>
          <a:p>
            <a:endParaRPr lang="he-IL" sz="4800" dirty="0">
              <a:ln>
                <a:noFill/>
              </a:ln>
              <a:solidFill>
                <a:srgbClr val="59A73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855877" y="3088076"/>
            <a:ext cx="5181600" cy="3584027"/>
          </a:xfrm>
        </p:spPr>
        <p:txBody>
          <a:bodyPr>
            <a:normAutofit fontScale="92500"/>
          </a:bodyPr>
          <a:lstStyle/>
          <a:p>
            <a:pPr marL="914377" indent="-914377">
              <a:buFont typeface="+mj-lt"/>
              <a:buAutoNum type="alphaUcPeriod" startAt="3"/>
            </a:pPr>
            <a: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Startup failure       </a:t>
            </a:r>
          </a:p>
          <a:p>
            <a:pPr marL="914377" indent="-914377">
              <a:buFont typeface="+mj-lt"/>
              <a:buAutoNum type="alphaUcPeriod" startAt="3"/>
            </a:pPr>
            <a: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4800" dirty="0" err="1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Greach</a:t>
            </a:r>
            <a: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4800" dirty="0">
                <a:ln>
                  <a:noFill/>
                </a:ln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 2014 </a:t>
            </a:r>
            <a:endParaRPr lang="he-IL" sz="4800" dirty="0">
              <a:ln>
                <a:noFill/>
              </a:ln>
              <a:solidFill>
                <a:srgbClr val="59A732"/>
              </a:solidFill>
              <a:latin typeface="Menlo" charset="0"/>
              <a:ea typeface="Menlo" charset="0"/>
              <a:cs typeface="Menl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37" y="5728997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0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exactly iteration, is it?</a:t>
            </a:r>
            <a:endParaRPr lang="he-IL" dirty="0"/>
          </a:p>
        </p:txBody>
      </p:sp>
      <p:pic>
        <p:nvPicPr>
          <p:cNvPr id="19458" name="Picture 2" descr="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10" y="1690688"/>
            <a:ext cx="8302407" cy="4665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58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RTFS (Read the F***ing source)!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26" y="1690688"/>
            <a:ext cx="9792549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4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418" y="-477"/>
            <a:ext cx="2743583" cy="68589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Absolutely Groovy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3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6071">
            <a:off x="4655626" y="3202454"/>
            <a:ext cx="3732161" cy="34237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rot="21234205">
            <a:off x="505330" y="4288263"/>
            <a:ext cx="4261951" cy="2229438"/>
            <a:chOff x="505330" y="4079862"/>
            <a:chExt cx="4722114" cy="24378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330" y="4079862"/>
              <a:ext cx="4722114" cy="243783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600" y="4306669"/>
              <a:ext cx="1956804" cy="195680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5116" y="1941544"/>
            <a:ext cx="2975299" cy="45184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21000236">
            <a:off x="220937" y="1881469"/>
            <a:ext cx="67803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59A732"/>
                </a:solidFill>
                <a:latin typeface="Dosis Medium"/>
                <a:cs typeface="Dosis Medium"/>
              </a:rPr>
              <a:t>https://</a:t>
            </a:r>
            <a:r>
              <a:rPr lang="en-US" sz="5400" dirty="0" err="1">
                <a:solidFill>
                  <a:srgbClr val="59A732"/>
                </a:solidFill>
                <a:latin typeface="Dosis Medium"/>
                <a:cs typeface="Dosis Medium"/>
              </a:rPr>
              <a:t>github.com</a:t>
            </a:r>
            <a:r>
              <a:rPr lang="en-US" sz="5400" dirty="0">
                <a:solidFill>
                  <a:srgbClr val="59A732"/>
                </a:solidFill>
                <a:latin typeface="Dosis Medium"/>
                <a:cs typeface="Dosis Medium"/>
              </a:rPr>
              <a:t>/</a:t>
            </a:r>
            <a:r>
              <a:rPr lang="en-US" sz="5400" dirty="0" err="1">
                <a:solidFill>
                  <a:srgbClr val="59A732"/>
                </a:solidFill>
                <a:latin typeface="Dosis Medium"/>
                <a:cs typeface="Dosis Medium"/>
              </a:rPr>
              <a:t>yoav</a:t>
            </a:r>
            <a:endParaRPr lang="en-US" sz="5400" dirty="0">
              <a:solidFill>
                <a:srgbClr val="59A732"/>
              </a:solidFill>
              <a:latin typeface="Dosis Medium"/>
              <a:cs typeface="Dosis Medium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16181" y="1052231"/>
            <a:ext cx="23862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59A732"/>
                </a:solidFill>
                <a:latin typeface="Dosis Medium"/>
                <a:cs typeface="Dosis Medium"/>
              </a:rPr>
              <a:t>@_</a:t>
            </a:r>
            <a:r>
              <a:rPr lang="en-US" sz="5400" dirty="0" err="1">
                <a:solidFill>
                  <a:srgbClr val="59A732"/>
                </a:solidFill>
                <a:latin typeface="Dosis Medium"/>
                <a:cs typeface="Dosis Medium"/>
              </a:rPr>
              <a:t>yoav</a:t>
            </a:r>
            <a:r>
              <a:rPr lang="en-US" sz="5400" dirty="0">
                <a:solidFill>
                  <a:srgbClr val="59A732"/>
                </a:solidFill>
                <a:latin typeface="Dosis Medium"/>
                <a:cs typeface="Dosis Medium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11143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0299" y="2500549"/>
            <a:ext cx="10515600" cy="3601507"/>
          </a:xfrm>
        </p:spPr>
        <p:txBody>
          <a:bodyPr>
            <a:noAutofit/>
          </a:bodyPr>
          <a:lstStyle/>
          <a:p>
            <a:pPr marL="514338" indent="-514338">
              <a:buFont typeface="+mj-lt"/>
              <a:buAutoNum type="alphaUcPeriod"/>
            </a:pPr>
            <a:r>
              <a:rPr lang="en-US" sz="6700" dirty="0"/>
              <a:t>3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6700" dirty="0" err="1"/>
              <a:t>NoSuchMethodError</a:t>
            </a:r>
            <a:endParaRPr lang="en-US" sz="6700" dirty="0"/>
          </a:p>
          <a:p>
            <a:pPr marL="514338" indent="-514338">
              <a:buFont typeface="+mj-lt"/>
              <a:buAutoNum type="alphaUcPeriod"/>
            </a:pPr>
            <a:r>
              <a:rPr lang="en-US" sz="6700" dirty="0"/>
              <a:t>-3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6700" dirty="0"/>
              <a:t>Execution Failure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95780" y="665891"/>
            <a:ext cx="6096541" cy="1569660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9600" dirty="0">
                <a:latin typeface="Monaco" panose="020B0509030404040204" pitchFamily="49" charset="0"/>
              </a:rPr>
              <a:t>-</a:t>
            </a:r>
            <a:r>
              <a:rPr lang="en-US" sz="96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r>
              <a:rPr lang="en-US" sz="9600" dirty="0">
                <a:solidFill>
                  <a:srgbClr val="000000"/>
                </a:solidFill>
                <a:latin typeface="Monaco" panose="020B0509030404040204" pitchFamily="49" charset="0"/>
              </a:rPr>
              <a:t>.abs()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418" y="-477"/>
            <a:ext cx="2743583" cy="6858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875" y="4673029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27" y="129455"/>
            <a:ext cx="7321600" cy="6586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00" y="325897"/>
            <a:ext cx="4164705" cy="61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2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341" y="365125"/>
            <a:ext cx="10515600" cy="1325563"/>
          </a:xfrm>
        </p:spPr>
        <p:txBody>
          <a:bodyPr/>
          <a:lstStyle/>
          <a:p>
            <a:r>
              <a:rPr lang="en-US" dirty="0" smtClean="0"/>
              <a:t>Fix is simple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0341" y="2024093"/>
            <a:ext cx="3262432" cy="707887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4000" dirty="0">
                <a:latin typeface="Monaco" panose="020B0509030404040204" pitchFamily="49" charset="0"/>
              </a:rPr>
              <a:t>(-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).abs()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0341" y="3065383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ln w="19050">
                  <a:solidFill>
                    <a:schemeClr val="accent2"/>
                  </a:solidFill>
                </a:ln>
                <a:solidFill>
                  <a:srgbClr val="E5E5E5"/>
                </a:solidFill>
                <a:latin typeface="Futura" panose="020B0800000000000000" pitchFamily="34" charset="0"/>
                <a:ea typeface="+mj-ea"/>
                <a:cs typeface="+mj-cs"/>
              </a:defRPr>
            </a:lvl1pPr>
          </a:lstStyle>
          <a:p>
            <a:r>
              <a:rPr lang="en-US" sz="55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Book"/>
              </a:rPr>
              <a:t>or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0341" y="4724351"/>
            <a:ext cx="6096000" cy="1323439"/>
          </a:xfrm>
          <a:prstGeom prst="rect">
            <a:avLst/>
          </a:prstGeom>
        </p:spPr>
        <p:txBody>
          <a:bodyPr lIns="91438" tIns="45719" rIns="91438" bIns="45719">
            <a:spAutoFit/>
          </a:bodyPr>
          <a:lstStyle/>
          <a:p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int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value = -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b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value.abs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8157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37" y="365125"/>
            <a:ext cx="11692647" cy="1325563"/>
          </a:xfrm>
        </p:spPr>
        <p:txBody>
          <a:bodyPr>
            <a:noAutofit/>
          </a:bodyPr>
          <a:lstStyle/>
          <a:p>
            <a:r>
              <a:rPr lang="en-US" dirty="0"/>
              <a:t>My idea prints nothing when I copy paste this code. What gives?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000" y="1936964"/>
            <a:ext cx="4800000" cy="46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2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 txBox="1">
            <a:spLocks/>
          </p:cNvSpPr>
          <p:nvPr/>
        </p:nvSpPr>
        <p:spPr>
          <a:xfrm>
            <a:off x="310299" y="3122633"/>
            <a:ext cx="10515600" cy="3384687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lphaUcPeriod"/>
            </a:pPr>
            <a:r>
              <a:rPr lang="en-US" sz="6000" dirty="0">
                <a:solidFill>
                  <a:schemeClr val="bg1"/>
                </a:solidFill>
                <a:latin typeface="MetaPro-Book"/>
              </a:rPr>
              <a:t>-3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6000" dirty="0">
                <a:solidFill>
                  <a:schemeClr val="bg1"/>
                </a:solidFill>
                <a:latin typeface="MetaPro-Book"/>
              </a:rPr>
              <a:t>3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6000" dirty="0">
                <a:solidFill>
                  <a:schemeClr val="bg1"/>
                </a:solidFill>
                <a:latin typeface="MetaPro-Book"/>
              </a:rPr>
              <a:t>3 and </a:t>
            </a: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NullPointerException</a:t>
            </a:r>
            <a:endParaRPr lang="en-US" sz="6000" dirty="0">
              <a:solidFill>
                <a:schemeClr val="bg1"/>
              </a:solidFill>
              <a:latin typeface="MetaPro-Book"/>
            </a:endParaRPr>
          </a:p>
          <a:p>
            <a:pPr marL="514338" indent="-514338">
              <a:buFont typeface="+mj-lt"/>
              <a:buAutoNum type="alphaUcPeriod"/>
            </a:pPr>
            <a:r>
              <a:rPr lang="en-US" sz="6000" dirty="0">
                <a:solidFill>
                  <a:schemeClr val="bg1"/>
                </a:solidFill>
                <a:latin typeface="MetaPro-Book"/>
              </a:rPr>
              <a:t>-3 and </a:t>
            </a: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NullPointerException</a:t>
            </a:r>
            <a:endParaRPr lang="en-US" sz="6000" dirty="0">
              <a:solidFill>
                <a:schemeClr val="bg1"/>
              </a:solidFill>
              <a:latin typeface="MetaPro-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Println</a:t>
            </a:r>
            <a:r>
              <a:rPr lang="en-US" dirty="0" smtClean="0"/>
              <a:t> for the rescue!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95529" y="1849171"/>
            <a:ext cx="9465636" cy="1123382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6700" dirty="0" err="1">
                <a:latin typeface="Monaco" panose="020B0509030404040204" pitchFamily="49" charset="0"/>
              </a:rPr>
              <a:t>println</a:t>
            </a:r>
            <a:r>
              <a:rPr lang="en-US" sz="6700" dirty="0">
                <a:latin typeface="Monaco" panose="020B0509030404040204" pitchFamily="49" charset="0"/>
              </a:rPr>
              <a:t> (-</a:t>
            </a:r>
            <a:r>
              <a:rPr lang="en-US" sz="67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r>
              <a:rPr lang="en-US" sz="6700" dirty="0">
                <a:solidFill>
                  <a:srgbClr val="000000"/>
                </a:solidFill>
                <a:latin typeface="Monaco" panose="020B0509030404040204" pitchFamily="49" charset="0"/>
              </a:rPr>
              <a:t>).abs()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587" y="5809075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3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6" y="341723"/>
            <a:ext cx="10976991" cy="61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6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12" y="7517"/>
            <a:ext cx="9548329" cy="68429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14417" y="1"/>
            <a:ext cx="8124916" cy="105670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3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Delete all parentheses!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4520" y="5811561"/>
            <a:ext cx="9684712" cy="105670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3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Compiler will figure it out!</a:t>
            </a:r>
          </a:p>
        </p:txBody>
      </p:sp>
    </p:spTree>
    <p:extLst>
      <p:ext uri="{BB962C8B-B14F-4D97-AF65-F5344CB8AC3E}">
        <p14:creationId xmlns:p14="http://schemas.microsoft.com/office/powerpoint/2010/main" val="170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7390" y="3503224"/>
            <a:ext cx="11670383" cy="184665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latin typeface="Monaco" panose="020B0509030404040204" pitchFamily="49" charset="0"/>
              </a:rPr>
              <a:t>-3</a:t>
            </a:r>
          </a:p>
          <a:p>
            <a:r>
              <a:rPr lang="en-US" dirty="0">
                <a:solidFill>
                  <a:srgbClr val="7F0000"/>
                </a:solidFill>
                <a:latin typeface="Monaco" panose="020B0509030404040204" pitchFamily="49" charset="0"/>
              </a:rPr>
              <a:t>Caught: </a:t>
            </a:r>
            <a:r>
              <a:rPr lang="en-US" dirty="0" err="1">
                <a:solidFill>
                  <a:srgbClr val="7F0000"/>
                </a:solidFill>
                <a:latin typeface="Monaco" panose="020B0509030404040204" pitchFamily="49" charset="0"/>
              </a:rPr>
              <a:t>java.lang.NullPointerException</a:t>
            </a:r>
            <a:r>
              <a:rPr lang="en-US" dirty="0">
                <a:solidFill>
                  <a:srgbClr val="7F0000"/>
                </a:solidFill>
                <a:latin typeface="Monaco" panose="020B0509030404040204" pitchFamily="49" charset="0"/>
              </a:rPr>
              <a:t>: Cannot invoke method abs() on null object</a:t>
            </a:r>
          </a:p>
          <a:p>
            <a:r>
              <a:rPr lang="en-US" dirty="0" err="1">
                <a:solidFill>
                  <a:srgbClr val="7F0000"/>
                </a:solidFill>
                <a:latin typeface="Monaco" panose="020B0509030404040204" pitchFamily="49" charset="0"/>
              </a:rPr>
              <a:t>java.lang.NullPointerException</a:t>
            </a:r>
            <a:r>
              <a:rPr lang="en-US" dirty="0">
                <a:solidFill>
                  <a:srgbClr val="7F0000"/>
                </a:solidFill>
                <a:latin typeface="Monaco" panose="020B0509030404040204" pitchFamily="49" charset="0"/>
              </a:rPr>
              <a:t>: Cannot invoke method abs() on null object</a:t>
            </a:r>
          </a:p>
          <a:p>
            <a:r>
              <a:rPr lang="en-US" dirty="0">
                <a:solidFill>
                  <a:srgbClr val="7F0000"/>
                </a:solidFill>
                <a:latin typeface="Monaco" panose="020B0509030404040204" pitchFamily="49" charset="0"/>
              </a:rPr>
              <a:t>	at </a:t>
            </a:r>
            <a:r>
              <a:rPr lang="en-US" dirty="0" err="1">
                <a:solidFill>
                  <a:srgbClr val="7F0000"/>
                </a:solidFill>
                <a:latin typeface="Monaco" panose="020B0509030404040204" pitchFamily="49" charset="0"/>
              </a:rPr>
              <a:t>AbsolutelyGroovy.run</a:t>
            </a:r>
            <a:r>
              <a:rPr lang="en-US" dirty="0">
                <a:solidFill>
                  <a:srgbClr val="7F0000"/>
                </a:solidFill>
                <a:latin typeface="Monaco" panose="020B0509030404040204" pitchFamily="49" charset="0"/>
              </a:rPr>
              <a:t>(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  <a:latin typeface="Monaco" panose="020B0509030404040204" pitchFamily="49" charset="0"/>
              </a:rPr>
              <a:t>AbsolutelyGroovy.groovy:7</a:t>
            </a:r>
            <a:r>
              <a:rPr lang="en-US" dirty="0">
                <a:solidFill>
                  <a:srgbClr val="7F0000"/>
                </a:solidFill>
                <a:latin typeface="Monaco" panose="020B0509030404040204" pitchFamily="49" charset="0"/>
              </a:rPr>
              <a:t>)</a:t>
            </a:r>
          </a:p>
          <a:p>
            <a:r>
              <a:rPr lang="en-US" dirty="0">
                <a:solidFill>
                  <a:srgbClr val="7F0000"/>
                </a:solidFill>
                <a:latin typeface="Monaco" panose="020B0509030404040204" pitchFamily="49" charset="0"/>
              </a:rPr>
              <a:t>	at </a:t>
            </a:r>
            <a:r>
              <a:rPr lang="en-US" dirty="0" err="1">
                <a:solidFill>
                  <a:srgbClr val="7F0000"/>
                </a:solidFill>
                <a:latin typeface="Monaco" panose="020B0509030404040204" pitchFamily="49" charset="0"/>
              </a:rPr>
              <a:t>com.intellij.rt.execution.application.AppMain.main</a:t>
            </a:r>
            <a:r>
              <a:rPr lang="en-US" dirty="0">
                <a:solidFill>
                  <a:srgbClr val="7F0000"/>
                </a:solidFill>
                <a:latin typeface="Monaco" panose="020B0509030404040204" pitchFamily="49" charset="0"/>
              </a:rPr>
              <a:t>(AppMain.java:134)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30301" y="1566366"/>
            <a:ext cx="9465636" cy="1123382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6700" dirty="0" err="1">
                <a:latin typeface="Monaco" panose="020B0509030404040204" pitchFamily="49" charset="0"/>
              </a:rPr>
              <a:t>println</a:t>
            </a:r>
            <a:r>
              <a:rPr lang="en-US" sz="6700" dirty="0">
                <a:latin typeface="Monaco" panose="020B0509030404040204" pitchFamily="49" charset="0"/>
              </a:rPr>
              <a:t> (-</a:t>
            </a:r>
            <a:r>
              <a:rPr lang="en-US" sz="67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r>
              <a:rPr lang="en-US" sz="6700" dirty="0">
                <a:solidFill>
                  <a:srgbClr val="000000"/>
                </a:solidFill>
                <a:latin typeface="Monaco" panose="020B0509030404040204" pitchFamily="49" charset="0"/>
              </a:rPr>
              <a:t>).abs()</a:t>
            </a:r>
          </a:p>
        </p:txBody>
      </p:sp>
    </p:spTree>
    <p:extLst>
      <p:ext uri="{BB962C8B-B14F-4D97-AF65-F5344CB8AC3E}">
        <p14:creationId xmlns:p14="http://schemas.microsoft.com/office/powerpoint/2010/main" val="322771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711" y="527902"/>
            <a:ext cx="11980579" cy="64017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5500" i="1" dirty="0"/>
              <a:t>“All problems in computer science can be solved by another pair of parentheses”</a:t>
            </a:r>
          </a:p>
          <a:p>
            <a:pPr algn="r"/>
            <a:endParaRPr lang="en-US" sz="55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5500" dirty="0"/>
          </a:p>
          <a:p>
            <a:pPr algn="r"/>
            <a:endParaRPr lang="en-US" sz="5500" dirty="0"/>
          </a:p>
          <a:p>
            <a:pPr algn="r"/>
            <a:r>
              <a:rPr lang="en-US" sz="5500" dirty="0"/>
              <a:t>John McCarthy, the inventor of LISP</a:t>
            </a:r>
          </a:p>
        </p:txBody>
      </p:sp>
      <p:pic>
        <p:nvPicPr>
          <p:cNvPr id="8194" name="Picture 2" descr="http://upload.wikimedia.org/wikipedia/commons/thumb/4/49/John_McCarthy_Stanford.jpg/1280px-John_McCarthy_Stanfo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505" y="2899830"/>
            <a:ext cx="4531283" cy="30160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Throw in some more parentheses!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05192" y="1915154"/>
            <a:ext cx="6340197" cy="707887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4000" dirty="0" err="1">
                <a:latin typeface="Monaco" panose="020B0509030404040204" pitchFamily="49" charset="0"/>
              </a:rPr>
              <a:t>println</a:t>
            </a:r>
            <a:r>
              <a:rPr lang="en-US" sz="4000" dirty="0">
                <a:latin typeface="Monaco" panose="020B0509030404040204" pitchFamily="49" charset="0"/>
              </a:rPr>
              <a:t> ((-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).abs())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0341" y="3065383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ln w="19050">
                  <a:solidFill>
                    <a:schemeClr val="accent2"/>
                  </a:solidFill>
                </a:ln>
                <a:solidFill>
                  <a:srgbClr val="E5E5E5"/>
                </a:solidFill>
                <a:latin typeface="Futura" panose="020B0800000000000000" pitchFamily="34" charset="0"/>
                <a:ea typeface="+mj-ea"/>
                <a:cs typeface="+mj-cs"/>
              </a:defRPr>
            </a:lvl1pPr>
          </a:lstStyle>
          <a:p>
            <a:r>
              <a:rPr lang="en-US" sz="55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Book"/>
              </a:rPr>
              <a:t>or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341" y="4724351"/>
            <a:ext cx="7041040" cy="132343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int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value = -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b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value.abs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3061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903884">
            <a:off x="6342548" y="1118054"/>
            <a:ext cx="2704546" cy="923309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5400" dirty="0">
                <a:solidFill>
                  <a:srgbClr val="59A732"/>
                </a:solidFill>
                <a:latin typeface="Dosis Medium"/>
                <a:cs typeface="Dosis Medium"/>
              </a:rPr>
              <a:t>@</a:t>
            </a:r>
            <a:r>
              <a:rPr lang="en-US" sz="5400" dirty="0" err="1" smtClean="0">
                <a:solidFill>
                  <a:srgbClr val="59A732"/>
                </a:solidFill>
                <a:latin typeface="Dosis Medium"/>
                <a:cs typeface="Dosis Medium"/>
              </a:rPr>
              <a:t>jbaruch</a:t>
            </a:r>
            <a:endParaRPr lang="en-GB" sz="5400" dirty="0">
              <a:solidFill>
                <a:srgbClr val="59A732"/>
              </a:solidFill>
              <a:latin typeface="Dosis Medium"/>
              <a:cs typeface="Dosis Medium"/>
            </a:endParaRPr>
          </a:p>
        </p:txBody>
      </p:sp>
      <p:sp>
        <p:nvSpPr>
          <p:cNvPr id="5" name="Rectangle 4"/>
          <p:cNvSpPr/>
          <p:nvPr/>
        </p:nvSpPr>
        <p:spPr>
          <a:xfrm rot="1896391">
            <a:off x="2023537" y="2233716"/>
            <a:ext cx="5529037" cy="923309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GB" sz="5400" dirty="0">
                <a:solidFill>
                  <a:srgbClr val="59A732"/>
                </a:solidFill>
                <a:latin typeface="Dosis Medium"/>
                <a:cs typeface="Dosis Medium"/>
              </a:rPr>
              <a:t>github.com/</a:t>
            </a:r>
            <a:r>
              <a:rPr lang="en-GB" sz="5400" dirty="0" err="1">
                <a:solidFill>
                  <a:srgbClr val="59A732"/>
                </a:solidFill>
                <a:latin typeface="Dosis Medium"/>
                <a:cs typeface="Dosis Medium"/>
              </a:rPr>
              <a:t>jbaruch</a:t>
            </a:r>
            <a:endParaRPr lang="en-GB" sz="5400" dirty="0">
              <a:solidFill>
                <a:srgbClr val="59A732"/>
              </a:solidFill>
              <a:latin typeface="Dosis Medium"/>
              <a:cs typeface="Dosis Medium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0318">
            <a:off x="7678153" y="2470805"/>
            <a:ext cx="3827539" cy="32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2962" y="2879348"/>
            <a:ext cx="4447047" cy="923328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GB" sz="5400" dirty="0">
                <a:solidFill>
                  <a:srgbClr val="59A732"/>
                </a:solidFill>
                <a:latin typeface="Dosis Medium"/>
                <a:cs typeface="Dosis Medium"/>
              </a:rPr>
              <a:t>linkd.in/</a:t>
            </a:r>
            <a:r>
              <a:rPr lang="en-GB" sz="5400" dirty="0" err="1">
                <a:solidFill>
                  <a:srgbClr val="59A732"/>
                </a:solidFill>
                <a:latin typeface="Dosis Medium"/>
                <a:cs typeface="Dosis Medium"/>
              </a:rPr>
              <a:t>jbaruch</a:t>
            </a:r>
            <a:endParaRPr lang="en-GB" sz="5400" dirty="0">
              <a:solidFill>
                <a:srgbClr val="59A732"/>
              </a:solidFill>
              <a:latin typeface="Dosis Medium"/>
              <a:cs typeface="Dosis Medium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8" y="3800585"/>
            <a:ext cx="5505791" cy="203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40678" y="5890577"/>
            <a:ext cx="117343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>
                <a:solidFill>
                  <a:srgbClr val="59A732"/>
                </a:solidFill>
                <a:latin typeface="Dosis Medium"/>
                <a:cs typeface="Dosis Medium"/>
              </a:rPr>
              <a:t>stackoverflow.com</a:t>
            </a:r>
            <a:r>
              <a:rPr lang="en-US" sz="5400" dirty="0">
                <a:solidFill>
                  <a:srgbClr val="59A732"/>
                </a:solidFill>
                <a:latin typeface="Dosis Medium"/>
                <a:cs typeface="Dosis Medium"/>
              </a:rPr>
              <a:t>/users/402053/</a:t>
            </a:r>
            <a:r>
              <a:rPr lang="en-US" sz="5400" dirty="0" err="1">
                <a:solidFill>
                  <a:srgbClr val="59A732"/>
                </a:solidFill>
                <a:latin typeface="Dosis Medium"/>
                <a:cs typeface="Dosis Medium"/>
              </a:rPr>
              <a:t>jbaruch</a:t>
            </a:r>
            <a:endParaRPr lang="en-US" sz="5400" dirty="0">
              <a:solidFill>
                <a:srgbClr val="59A732"/>
              </a:solidFill>
              <a:latin typeface="Dosis Medium"/>
              <a:cs typeface="Dosi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32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12" y="1381381"/>
            <a:ext cx="3214776" cy="52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primitive?</a:t>
            </a:r>
            <a:endParaRPr lang="en-US" dirty="0"/>
          </a:p>
        </p:txBody>
      </p:sp>
      <p:pic>
        <p:nvPicPr>
          <p:cNvPr id="29698" name="Picture 2" descr="https://farm3.staticflickr.com/2674/3833696087_60b68f6314_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90" y="1563861"/>
            <a:ext cx="3525623" cy="50667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7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primitive?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743" y="1478857"/>
            <a:ext cx="5049799" cy="501675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32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x = </a:t>
            </a:r>
            <a:r>
              <a:rPr lang="en-US" sz="32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int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/>
            </a:r>
            <a:b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x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if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((x = 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long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)) {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x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if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(x = </a:t>
            </a:r>
            <a:r>
              <a:rPr lang="en-US" sz="32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boolean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) {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x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93" y="1283279"/>
            <a:ext cx="4690032" cy="52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7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primitive?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743" y="1478857"/>
            <a:ext cx="5049799" cy="501675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32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x = </a:t>
            </a:r>
            <a:r>
              <a:rPr lang="en-US" sz="32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int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/>
            </a:r>
            <a:b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x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if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((x = 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long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)) {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x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if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(x = </a:t>
            </a:r>
            <a:r>
              <a:rPr lang="en-US" sz="32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boolean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) {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x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4982307" y="1537391"/>
            <a:ext cx="7064395" cy="4958224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77" indent="-914377">
              <a:buFont typeface="+mj-lt"/>
              <a:buAutoNum type="alphaUcPeriod"/>
            </a:pPr>
            <a:r>
              <a:rPr lang="en-US" sz="6000" dirty="0">
                <a:solidFill>
                  <a:schemeClr val="bg1"/>
                </a:solidFill>
                <a:latin typeface="MetaPro-Book"/>
              </a:rPr>
              <a:t>Startup Error</a:t>
            </a:r>
          </a:p>
          <a:p>
            <a:pPr marL="914377" indent="-914377">
              <a:buFont typeface="+mj-lt"/>
              <a:buAutoNum type="alphaUcPeriod"/>
            </a:pP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int</a:t>
            </a:r>
            <a:r>
              <a:rPr lang="en-US" sz="6000" dirty="0">
                <a:solidFill>
                  <a:schemeClr val="bg1"/>
                </a:solidFill>
                <a:latin typeface="MetaPro-Book"/>
              </a:rPr>
              <a:t>, long, </a:t>
            </a: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boolean</a:t>
            </a:r>
            <a:endParaRPr lang="en-US" sz="6000" dirty="0">
              <a:solidFill>
                <a:schemeClr val="bg1"/>
              </a:solidFill>
              <a:latin typeface="MetaPro-Book"/>
            </a:endParaRPr>
          </a:p>
          <a:p>
            <a:pPr marL="914377" indent="-914377">
              <a:buFont typeface="+mj-lt"/>
              <a:buAutoNum type="alphaUcPeriod"/>
            </a:pP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java.lang.Integer</a:t>
            </a:r>
            <a:r>
              <a:rPr lang="en-US" sz="6000" dirty="0">
                <a:solidFill>
                  <a:schemeClr val="bg1"/>
                </a:solidFill>
                <a:latin typeface="MetaPro-Book"/>
              </a:rPr>
              <a:t>, </a:t>
            </a: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java.lang.Long</a:t>
            </a:r>
            <a:r>
              <a:rPr lang="en-US" sz="6000" dirty="0">
                <a:solidFill>
                  <a:schemeClr val="bg1"/>
                </a:solidFill>
                <a:latin typeface="MetaPro-Book"/>
              </a:rPr>
              <a:t>, </a:t>
            </a: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java.lang.Boolean</a:t>
            </a:r>
            <a:endParaRPr lang="en-US" sz="6000" dirty="0">
              <a:solidFill>
                <a:schemeClr val="bg1"/>
              </a:solidFill>
              <a:latin typeface="MetaPro-Book"/>
            </a:endParaRPr>
          </a:p>
          <a:p>
            <a:pPr marL="914377" indent="-914377">
              <a:buFont typeface="+mj-lt"/>
              <a:buAutoNum type="alphaUcPeriod"/>
            </a:pPr>
            <a:r>
              <a:rPr lang="en-US" sz="6000" dirty="0" err="1">
                <a:solidFill>
                  <a:schemeClr val="bg1"/>
                </a:solidFill>
                <a:latin typeface="MetaPro-Book"/>
              </a:rPr>
              <a:t>int</a:t>
            </a:r>
            <a:endParaRPr lang="en-US" sz="6000" dirty="0">
              <a:solidFill>
                <a:schemeClr val="bg1"/>
              </a:solidFill>
              <a:latin typeface="MetaPro-Book"/>
            </a:endParaRPr>
          </a:p>
          <a:p>
            <a:pPr marL="914377" indent="-914377">
              <a:buFont typeface="+mj-lt"/>
              <a:buAutoNum type="alphaUcPeriod"/>
            </a:pPr>
            <a:endParaRPr lang="en-US" sz="6000" dirty="0">
              <a:solidFill>
                <a:schemeClr val="bg1"/>
              </a:solidFill>
              <a:latin typeface="MetaPro-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383" y="1141049"/>
            <a:ext cx="2037788" cy="1008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883" y="1457906"/>
            <a:ext cx="2037788" cy="1008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98" y="1417564"/>
            <a:ext cx="2037788" cy="10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3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was easy. But why?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9" y="1690688"/>
            <a:ext cx="5157787" cy="823912"/>
          </a:xfrm>
        </p:spPr>
        <p:txBody>
          <a:bodyPr>
            <a:normAutofit fontScale="92500" lnSpcReduction="10000"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That’s OK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1" y="1690688"/>
            <a:ext cx="5183188" cy="823912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That’s not 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98" y="2864293"/>
            <a:ext cx="3790476" cy="3666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2864293"/>
            <a:ext cx="2314287" cy="250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4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that: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7" y="2282883"/>
            <a:ext cx="3790476" cy="3676191"/>
          </a:xfrm>
          <a:prstGeom prst="rect">
            <a:avLst/>
          </a:prstGeom>
        </p:spPr>
      </p:pic>
      <p:pic>
        <p:nvPicPr>
          <p:cNvPr id="30722" name="Picture 2" descr="http://newcomicreviews.com/cliches/cliche-nicholson-wtf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8" y="2483407"/>
            <a:ext cx="4071895" cy="33628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5664" y="4411912"/>
            <a:ext cx="4135917" cy="1693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spcCol="0"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0658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(Groovy) truth can hurt</a:t>
            </a:r>
            <a:br>
              <a:rPr lang="en-US" sz="3600" dirty="0" smtClean="0"/>
            </a:br>
            <a:r>
              <a:rPr lang="en-US" sz="3600" dirty="0" smtClean="0"/>
              <a:t>so just parentheses for a rescue (or not)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960" y="2525729"/>
            <a:ext cx="7041219" cy="2491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198" y="4522218"/>
            <a:ext cx="3190572" cy="21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87" y="1851088"/>
            <a:ext cx="4498427" cy="43750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Whodunit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67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Whodunit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7657" y="3731173"/>
            <a:ext cx="10412651" cy="2445791"/>
          </a:xfrm>
        </p:spPr>
        <p:txBody>
          <a:bodyPr>
            <a:noAutofit/>
          </a:bodyPr>
          <a:lstStyle/>
          <a:p>
            <a:pPr marL="1142971" indent="-1142971">
              <a:buFont typeface="+mj-lt"/>
              <a:buAutoNum type="alphaUcPeriod"/>
            </a:pPr>
            <a:r>
              <a:rPr lang="en-US" dirty="0" err="1">
                <a:solidFill>
                  <a:schemeClr val="bg1"/>
                </a:solidFill>
              </a:rPr>
              <a:t>NullPointerException</a:t>
            </a:r>
            <a:r>
              <a:rPr lang="en-US" dirty="0">
                <a:solidFill>
                  <a:schemeClr val="bg1"/>
                </a:solidFill>
              </a:rPr>
              <a:t>      </a:t>
            </a:r>
          </a:p>
          <a:p>
            <a:pPr marL="1142971" indent="-1142971">
              <a:buFont typeface="+mj-lt"/>
              <a:buAutoNum type="alphaUcPeriod"/>
            </a:pPr>
            <a:r>
              <a:rPr lang="en-US" dirty="0" smtClean="0">
                <a:solidFill>
                  <a:schemeClr val="bg1"/>
                </a:solidFill>
              </a:rPr>
              <a:t>whodunit_closure1</a:t>
            </a:r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smtClean="0">
                <a:solidFill>
                  <a:schemeClr val="bg1"/>
                </a:solidFill>
              </a:rPr>
              <a:t>xxxxxxx</a:t>
            </a:r>
          </a:p>
          <a:p>
            <a:pPr marL="1142971" indent="-1142971">
              <a:buFont typeface="+mj-lt"/>
              <a:buAutoNum type="alphaUcPeriod" startAt="3"/>
            </a:pPr>
            <a:r>
              <a:rPr lang="en-US" dirty="0"/>
              <a:t>Startup error</a:t>
            </a:r>
          </a:p>
          <a:p>
            <a:pPr marL="1142971" indent="-1142971">
              <a:buFont typeface="+mj-lt"/>
              <a:buAutoNum type="alphaUcPeriod" startAt="3"/>
            </a:pPr>
            <a:r>
              <a:rPr lang="en-US" dirty="0"/>
              <a:t>The butler did it.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67492" y="481999"/>
            <a:ext cx="7031421" cy="304698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</a:rPr>
              <a:t>Closure whodunit() {</a:t>
            </a:r>
            <a:br>
              <a:rPr lang="en-US" sz="3200" dirty="0">
                <a:latin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</a:rPr>
              <a:t>    {</a:t>
            </a:r>
            <a:br>
              <a:rPr lang="en-US" sz="3200" dirty="0">
                <a:latin typeface="Courier New" panose="02070309020205020404" pitchFamily="49" charset="0"/>
              </a:rPr>
            </a:br>
            <a:r>
              <a:rPr lang="en-US" sz="3200" dirty="0">
                <a:latin typeface="Courier New" panose="02070309020205020404" pitchFamily="49" charset="0"/>
              </a:rPr>
              <a:t>        </a:t>
            </a:r>
            <a:r>
              <a:rPr lang="en-US" sz="3200" b="1" dirty="0">
                <a:solidFill>
                  <a:srgbClr val="008000"/>
                </a:solidFill>
                <a:latin typeface="Courier New" panose="02070309020205020404" pitchFamily="49" charset="0"/>
              </a:rPr>
              <a:t>'The butler did it.'</a:t>
            </a:r>
            <a:br>
              <a:rPr lang="en-US" sz="3200" b="1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3200" b="1" dirty="0">
                <a:solidFill>
                  <a:srgbClr val="008000"/>
                </a:solidFill>
                <a:latin typeface="Courier New" panose="02070309020205020404" pitchFamily="49" charset="0"/>
              </a:rPr>
              <a:t>    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b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 whodunit()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186" y="5216095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is very sad.</a:t>
            </a:r>
            <a:endParaRPr lang="he-IL" dirty="0"/>
          </a:p>
        </p:txBody>
      </p:sp>
      <p:pic>
        <p:nvPicPr>
          <p:cNvPr id="9218" name="Picture 2" descr="http://media.tumblr.com/tumblr_m0vkyhoQWN1qd834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833" y="1595001"/>
            <a:ext cx="6200337" cy="49478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87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323"/>
            <a:ext cx="12192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8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76200"/>
            <a:ext cx="8940800" cy="670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2495" y="1"/>
            <a:ext cx="3905482" cy="106182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3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Not sure if</a:t>
            </a:r>
            <a:endParaRPr lang="en-US" sz="63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5935" y="5811561"/>
            <a:ext cx="8058612" cy="106182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3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Closure or code block</a:t>
            </a:r>
            <a:endParaRPr lang="en-US" sz="63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09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Cheer up, the fix is easy!</a:t>
            </a:r>
            <a:endParaRPr lang="he-IL" dirty="0"/>
          </a:p>
        </p:txBody>
      </p:sp>
      <p:pic>
        <p:nvPicPr>
          <p:cNvPr id="10242" name="Picture 2" descr="http://cdn.gaijinpot.com/wp-content/uploads/2010/08/smiling_c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18" y="2456956"/>
            <a:ext cx="4535295" cy="3365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2759" y="2585573"/>
            <a:ext cx="6716111" cy="22467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</a:rPr>
              <a:t>Closure whodunit() {</a:t>
            </a:r>
            <a:br>
              <a:rPr lang="en-US" sz="2800" dirty="0">
                <a:latin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</a:rPr>
              <a:t>    { -&gt;</a:t>
            </a:r>
            <a:br>
              <a:rPr lang="en-US" sz="2800" dirty="0">
                <a:latin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</a:rPr>
              <a:t>       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</a:rPr>
              <a:t>'The butler did it.'</a:t>
            </a:r>
            <a:b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542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63" y="1788324"/>
            <a:ext cx="3531476" cy="47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5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0" y="181987"/>
            <a:ext cx="8303173" cy="6517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9724" y="4537865"/>
            <a:ext cx="7872248" cy="2154434"/>
          </a:xfrm>
          <a:prstGeom prst="rect">
            <a:avLst/>
          </a:prstGeom>
          <a:noFill/>
        </p:spPr>
        <p:txBody>
          <a:bodyPr wrap="square" lIns="91438" tIns="45719" rIns="91438" bIns="45719" rtlCol="1">
            <a:spAutoFit/>
          </a:bodyPr>
          <a:lstStyle/>
          <a:p>
            <a:pPr defTabSz="1431890"/>
            <a:r>
              <a:rPr lang="en-US" sz="6700" b="1" cap="all" dirty="0">
                <a:latin typeface="RodchenkoCTT" pitchFamily="2" charset="0"/>
              </a:rPr>
              <a:t>        </a:t>
            </a:r>
            <a:r>
              <a:rPr lang="en-US" sz="6700" b="1" cap="all" dirty="0">
                <a:solidFill>
                  <a:srgbClr val="1B1816"/>
                </a:solidFill>
                <a:latin typeface="RodchenkoCTT" pitchFamily="2" charset="0"/>
              </a:rPr>
              <a:t>Public -</a:t>
            </a:r>
            <a:r>
              <a:rPr lang="en-US" sz="6700" b="1" cap="all" dirty="0">
                <a:latin typeface="RodchenkoCTT" pitchFamily="2" charset="0"/>
              </a:rPr>
              <a:t> </a:t>
            </a:r>
            <a:br>
              <a:rPr lang="en-US" sz="6700" b="1" cap="all" dirty="0">
                <a:latin typeface="RodchenkoCTT" pitchFamily="2" charset="0"/>
              </a:rPr>
            </a:br>
            <a:r>
              <a:rPr lang="en-US" sz="6700" b="1" cap="all" dirty="0">
                <a:latin typeface="RodchenkoCTT" pitchFamily="2" charset="0"/>
              </a:rPr>
              <a:t>          	</a:t>
            </a:r>
            <a:r>
              <a:rPr lang="en-US" sz="6700" b="1" cap="all" dirty="0">
                <a:solidFill>
                  <a:srgbClr val="C73132"/>
                </a:solidFill>
                <a:latin typeface="RodchenkoCTT" pitchFamily="2" charset="0"/>
              </a:rPr>
              <a:t>Property!</a:t>
            </a:r>
            <a:endParaRPr lang="he-IL" sz="6700" b="1" cap="all" dirty="0">
              <a:solidFill>
                <a:srgbClr val="C73132"/>
              </a:solidFill>
              <a:latin typeface="RodchenkoC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1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2681" y="1976085"/>
            <a:ext cx="10492032" cy="35394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Courier New" panose="02070309020205020404" pitchFamily="49" charset="0"/>
              </a:rPr>
              <a:t>trait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Public {</a:t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800" b="1" dirty="0">
                <a:solidFill>
                  <a:srgbClr val="000043"/>
                </a:solidFill>
                <a:latin typeface="Courier New" panose="02070309020205020404" pitchFamily="49" charset="0"/>
              </a:rPr>
              <a:t>public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String </a:t>
            </a:r>
            <a:r>
              <a:rPr lang="en-US" sz="2800" b="1" dirty="0">
                <a:solidFill>
                  <a:srgbClr val="660E7A"/>
                </a:solidFill>
                <a:latin typeface="Courier New" panose="02070309020205020404" pitchFamily="49" charset="0"/>
              </a:rPr>
              <a:t>property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</a:rPr>
              <a:t>"I am all public!"</a:t>
            </a:r>
            <a:b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</a:rPr>
              <a:t/>
            </a:r>
            <a:br>
              <a:rPr lang="en-US" sz="2800" b="1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0043"/>
                </a:solidFill>
                <a:latin typeface="Courier New" panose="02070309020205020404" pitchFamily="49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Property </a:t>
            </a:r>
            <a:r>
              <a:rPr lang="en-US" sz="2800" b="1" dirty="0">
                <a:solidFill>
                  <a:srgbClr val="000043"/>
                </a:solidFill>
                <a:latin typeface="Courier New" panose="02070309020205020404" pitchFamily="49" charset="0"/>
              </a:rPr>
              <a:t>implements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Public {}</a:t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Property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publicProperty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800" b="1" dirty="0">
                <a:solidFill>
                  <a:srgbClr val="000043"/>
                </a:solidFill>
                <a:latin typeface="Courier New" panose="02070309020205020404" pitchFamily="49" charset="0"/>
              </a:rPr>
              <a:t>new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Property()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piece of public property.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262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4083" y="232126"/>
            <a:ext cx="10492032" cy="304698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400" b="1" dirty="0">
                <a:solidFill>
                  <a:srgbClr val="000043"/>
                </a:solidFill>
                <a:latin typeface="Courier New" panose="02070309020205020404" pitchFamily="49" charset="0"/>
              </a:rPr>
              <a:t>trait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Public {</a:t>
            </a:r>
            <a:b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2400" b="1" dirty="0">
                <a:solidFill>
                  <a:srgbClr val="000043"/>
                </a:solidFill>
                <a:latin typeface="Courier New" panose="02070309020205020404" pitchFamily="49" charset="0"/>
              </a:rPr>
              <a:t>public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String </a:t>
            </a:r>
            <a:r>
              <a:rPr lang="en-US" sz="2400" b="1" dirty="0">
                <a:solidFill>
                  <a:srgbClr val="660E7A"/>
                </a:solidFill>
                <a:latin typeface="Courier New" panose="02070309020205020404" pitchFamily="49" charset="0"/>
              </a:rPr>
              <a:t>property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</a:rPr>
              <a:t>"I am all public!"</a:t>
            </a:r>
            <a:b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</a:rPr>
              <a:t/>
            </a:r>
            <a:b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400" b="1" dirty="0">
                <a:solidFill>
                  <a:srgbClr val="000043"/>
                </a:solidFill>
                <a:latin typeface="Courier New" panose="02070309020205020404" pitchFamily="49" charset="0"/>
              </a:rPr>
              <a:t>class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Property </a:t>
            </a:r>
            <a:r>
              <a:rPr lang="en-US" sz="2400" b="1" dirty="0">
                <a:solidFill>
                  <a:srgbClr val="000043"/>
                </a:solidFill>
                <a:latin typeface="Courier New" panose="02070309020205020404" pitchFamily="49" charset="0"/>
              </a:rPr>
              <a:t>implements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Public {}</a:t>
            </a:r>
            <a:b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Property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publicProperty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0043"/>
                </a:solidFill>
                <a:latin typeface="Courier New" panose="02070309020205020404" pitchFamily="49" charset="0"/>
              </a:rPr>
              <a:t>new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Property()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57654" y="3516923"/>
            <a:ext cx="10412653" cy="2989978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Solido Compressed Book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Solido Compressed Book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Solido Compressed Book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Solido Compressed Book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Solido Compressed Book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1" indent="-1142971">
              <a:buFont typeface="+mj-lt"/>
              <a:buAutoNum type="alphaUcPeriod"/>
            </a:pPr>
            <a:r>
              <a:rPr lang="en-US" sz="4000" dirty="0" err="1">
                <a:solidFill>
                  <a:schemeClr val="bg1"/>
                </a:solidFill>
                <a:latin typeface="MetaPro-Book"/>
              </a:rPr>
              <a:t>publicProperty</a:t>
            </a:r>
            <a:r>
              <a:rPr lang="en-US" sz="4000" dirty="0">
                <a:solidFill>
                  <a:schemeClr val="bg1"/>
                </a:solidFill>
                <a:latin typeface="MetaPro-Book"/>
              </a:rPr>
              <a:t>.@</a:t>
            </a:r>
            <a:r>
              <a:rPr lang="en-US" sz="4000" dirty="0" smtClean="0">
                <a:solidFill>
                  <a:schemeClr val="bg1"/>
                </a:solidFill>
                <a:latin typeface="MetaPro-Book"/>
              </a:rPr>
              <a:t>property</a:t>
            </a:r>
            <a:endParaRPr lang="en-US" sz="4000" dirty="0">
              <a:solidFill>
                <a:schemeClr val="bg1"/>
              </a:solidFill>
              <a:latin typeface="MetaPro-Book"/>
            </a:endParaRPr>
          </a:p>
          <a:p>
            <a:pPr marL="1142971" indent="-1142971">
              <a:buFont typeface="+mj-lt"/>
              <a:buAutoNum type="alphaUcPeriod"/>
            </a:pPr>
            <a:r>
              <a:rPr lang="en-US" sz="4000" dirty="0" err="1" smtClean="0">
                <a:solidFill>
                  <a:schemeClr val="bg1"/>
                </a:solidFill>
                <a:latin typeface="MetaPro-Book"/>
              </a:rPr>
              <a:t>publicProperty.Public__property</a:t>
            </a:r>
            <a:endParaRPr lang="en-US" sz="4000" dirty="0" smtClean="0">
              <a:solidFill>
                <a:schemeClr val="bg1"/>
              </a:solidFill>
              <a:latin typeface="MetaPro-Book"/>
            </a:endParaRPr>
          </a:p>
          <a:p>
            <a:pPr marL="1142971" indent="-1142971">
              <a:buFont typeface="+mj-lt"/>
              <a:buAutoNum type="alphaUcPeriod" startAt="3"/>
            </a:pPr>
            <a:r>
              <a:rPr lang="en-US" sz="4000" dirty="0" err="1">
                <a:solidFill>
                  <a:schemeClr val="bg1"/>
                </a:solidFill>
                <a:latin typeface="MetaPro-Book"/>
              </a:rPr>
              <a:t>publicProperty.getProperty</a:t>
            </a:r>
            <a:r>
              <a:rPr lang="en-US" sz="4000" dirty="0">
                <a:solidFill>
                  <a:schemeClr val="bg1"/>
                </a:solidFill>
                <a:latin typeface="MetaPro-Book"/>
              </a:rPr>
              <a:t>()</a:t>
            </a:r>
          </a:p>
          <a:p>
            <a:pPr marL="1142971" indent="-1142971">
              <a:buFont typeface="+mj-lt"/>
              <a:buAutoNum type="alphaUcPeriod" startAt="3"/>
            </a:pPr>
            <a:r>
              <a:rPr lang="en-US" sz="4000" dirty="0" err="1" smtClean="0">
                <a:solidFill>
                  <a:schemeClr val="bg1"/>
                </a:solidFill>
                <a:latin typeface="MetaPro-Book"/>
              </a:rPr>
              <a:t>publicProperty.property</a:t>
            </a:r>
            <a:r>
              <a:rPr lang="en-US" sz="4000" dirty="0" smtClean="0">
                <a:solidFill>
                  <a:schemeClr val="bg1"/>
                </a:solidFill>
                <a:latin typeface="MetaPro-Book"/>
              </a:rPr>
              <a:t>  </a:t>
            </a:r>
            <a:endParaRPr lang="en-US" sz="4000" dirty="0">
              <a:solidFill>
                <a:schemeClr val="bg1"/>
              </a:solidFill>
              <a:latin typeface="MetaPro-Boo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37" y="4015804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0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fused animat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15" y="462457"/>
            <a:ext cx="7803821" cy="59344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84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questions: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32" indent="-742932">
              <a:buFont typeface="+mj-lt"/>
              <a:buAutoNum type="arabicPeriod"/>
            </a:pPr>
            <a:r>
              <a:rPr lang="en-US" sz="7200" dirty="0"/>
              <a:t>What’s up with the strange name?!</a:t>
            </a:r>
          </a:p>
          <a:p>
            <a:pPr marL="742932" indent="-742932">
              <a:buFont typeface="+mj-lt"/>
              <a:buAutoNum type="arabicPeriod"/>
            </a:pPr>
            <a:r>
              <a:rPr lang="en-US" sz="7200" dirty="0"/>
              <a:t>How the hell I am supposed to know?!</a:t>
            </a:r>
            <a:endParaRPr lang="he-IL" sz="7200" dirty="0"/>
          </a:p>
        </p:txBody>
      </p:sp>
    </p:spTree>
    <p:extLst>
      <p:ext uri="{BB962C8B-B14F-4D97-AF65-F5344CB8AC3E}">
        <p14:creationId xmlns:p14="http://schemas.microsoft.com/office/powerpoint/2010/main" val="86266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890" y="-298"/>
            <a:ext cx="5334463" cy="6858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to 1: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5528438" y="220720"/>
            <a:ext cx="4435367" cy="830997"/>
          </a:xfrm>
          <a:prstGeom prst="rect">
            <a:avLst/>
          </a:prstGeom>
          <a:noFill/>
        </p:spPr>
        <p:txBody>
          <a:bodyPr wrap="square" lIns="91438" tIns="45719" rIns="91438" bIns="45719" rtlCol="1">
            <a:spAutoFit/>
          </a:bodyPr>
          <a:lstStyle/>
          <a:p>
            <a:pPr algn="ctr"/>
            <a:r>
              <a:rPr lang="en-US" sz="48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In Soviet Russia</a:t>
            </a:r>
            <a:endParaRPr lang="he-IL" sz="48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2976" y="4598279"/>
            <a:ext cx="5016293" cy="1569660"/>
          </a:xfrm>
          <a:prstGeom prst="rect">
            <a:avLst/>
          </a:prstGeom>
          <a:noFill/>
        </p:spPr>
        <p:txBody>
          <a:bodyPr wrap="square" lIns="91438" tIns="45719" rIns="91438" bIns="45719" rtlCol="1">
            <a:spAutoFit/>
          </a:bodyPr>
          <a:lstStyle/>
          <a:p>
            <a:pPr algn="ctr"/>
            <a:r>
              <a:rPr lang="en-US" sz="48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don’t access public property</a:t>
            </a:r>
            <a:endParaRPr lang="he-IL" sz="48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9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391" y="0"/>
            <a:ext cx="4533788" cy="6800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to 2: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5936430" y="273270"/>
            <a:ext cx="4277711" cy="1569660"/>
          </a:xfrm>
          <a:prstGeom prst="rect">
            <a:avLst/>
          </a:prstGeom>
          <a:noFill/>
        </p:spPr>
        <p:txBody>
          <a:bodyPr wrap="square" lIns="91438" tIns="45719" rIns="91438" bIns="45719" rtlCol="1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latin typeface="RodchenkoCTT" pitchFamily="2" charset="0"/>
              </a:rPr>
              <a:t>READ THE</a:t>
            </a:r>
            <a:br>
              <a:rPr lang="en-US" sz="4800" dirty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latin typeface="RodchenkoCTT" pitchFamily="2" charset="0"/>
              </a:rPr>
            </a:br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latin typeface="RodchenkoCTT" pitchFamily="2" charset="0"/>
              </a:rPr>
              <a:t>TRAITS DOCS</a:t>
            </a:r>
            <a:endParaRPr lang="he-IL" sz="4800" dirty="0">
              <a:ln>
                <a:solidFill>
                  <a:schemeClr val="tx1"/>
                </a:solidFill>
              </a:ln>
              <a:solidFill>
                <a:srgbClr val="002060"/>
              </a:solidFill>
              <a:latin typeface="RodchenkoC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36430" y="5870029"/>
            <a:ext cx="4277711" cy="769441"/>
          </a:xfrm>
          <a:prstGeom prst="rect">
            <a:avLst/>
          </a:prstGeom>
          <a:noFill/>
        </p:spPr>
        <p:txBody>
          <a:bodyPr wrap="square" lIns="91438" tIns="45719" rIns="91438" bIns="45719" rtlCol="1">
            <a:spAutoFit/>
          </a:bodyPr>
          <a:lstStyle/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  <a:solidFill>
                  <a:srgbClr val="C73132"/>
                </a:solidFill>
                <a:latin typeface="RodchenkoCTT" pitchFamily="2" charset="0"/>
              </a:rPr>
              <a:t>IT’S ALL THERE</a:t>
            </a:r>
            <a:endParaRPr lang="he-IL" sz="4400" dirty="0">
              <a:ln>
                <a:solidFill>
                  <a:schemeClr val="tx1"/>
                </a:solidFill>
              </a:ln>
              <a:solidFill>
                <a:srgbClr val="C73132"/>
              </a:solidFill>
              <a:latin typeface="RodchenkoCTT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58" y="1717994"/>
            <a:ext cx="4893814" cy="36426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4937" y="5877249"/>
            <a:ext cx="53106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Next Condensed Regular"/>
                <a:cs typeface="Avenir Next Condensed Regular"/>
              </a:rPr>
              <a:t>http://</a:t>
            </a:r>
            <a:r>
              <a:rPr lang="en-US" sz="2400" dirty="0" err="1">
                <a:latin typeface="Avenir Next Condensed Regular"/>
                <a:cs typeface="Avenir Next Condensed Regular"/>
              </a:rPr>
              <a:t>beta.groovy-lang.org</a:t>
            </a:r>
            <a:r>
              <a:rPr lang="en-US" sz="2400" dirty="0">
                <a:latin typeface="Avenir Next Condensed Regular"/>
                <a:cs typeface="Avenir Next Condensed Regular"/>
              </a:rPr>
              <a:t>/docs/groovy-2.3.0/html/documentation/core-</a:t>
            </a:r>
            <a:r>
              <a:rPr lang="en-US" sz="2400" dirty="0" err="1">
                <a:latin typeface="Avenir Next Condensed Regular"/>
                <a:cs typeface="Avenir Next Condensed Regular"/>
              </a:rPr>
              <a:t>traits.html</a:t>
            </a:r>
            <a:endParaRPr lang="en-US" sz="2400" dirty="0"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5988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323"/>
            <a:ext cx="12192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  <p:pic>
        <p:nvPicPr>
          <p:cNvPr id="10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3291" y="1642453"/>
            <a:ext cx="3301239" cy="2712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15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range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9" y="1576388"/>
            <a:ext cx="11559283" cy="483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 txBox="1">
            <a:spLocks/>
          </p:cNvSpPr>
          <p:nvPr/>
        </p:nvSpPr>
        <p:spPr>
          <a:xfrm>
            <a:off x="185736" y="3341799"/>
            <a:ext cx="9402451" cy="2971851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lphaUcPeriod"/>
            </a:pPr>
            <a:r>
              <a:rPr lang="en-US" sz="5700" dirty="0">
                <a:solidFill>
                  <a:schemeClr val="bg1"/>
                </a:solidFill>
                <a:latin typeface="MetaPro-Book"/>
              </a:rPr>
              <a:t>Assertion Failed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5700" dirty="0">
                <a:solidFill>
                  <a:schemeClr val="bg1"/>
                </a:solidFill>
                <a:latin typeface="MetaPro-Book"/>
              </a:rPr>
              <a:t>false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5700" dirty="0">
                <a:solidFill>
                  <a:schemeClr val="bg1"/>
                </a:solidFill>
                <a:latin typeface="MetaPro-Book"/>
              </a:rPr>
              <a:t>true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5700" dirty="0" err="1">
                <a:solidFill>
                  <a:schemeClr val="bg1"/>
                </a:solidFill>
                <a:latin typeface="MetaPro-Book"/>
              </a:rPr>
              <a:t>NullPointerException</a:t>
            </a:r>
            <a:endParaRPr lang="en-US" sz="5700" dirty="0">
              <a:solidFill>
                <a:schemeClr val="bg1"/>
              </a:solidFill>
              <a:latin typeface="MetaPro-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range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3570" y="1479996"/>
            <a:ext cx="8870623" cy="193899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fr-FR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fr-FR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fr-FR" sz="4000" dirty="0">
                <a:solidFill>
                  <a:srgbClr val="000000"/>
                </a:solidFill>
                <a:latin typeface="Monaco" panose="020B0509030404040204" pitchFamily="49" charset="0"/>
              </a:rPr>
              <a:t>range = </a:t>
            </a:r>
            <a:r>
              <a:rPr lang="fr-FR" sz="4000" dirty="0">
                <a:solidFill>
                  <a:srgbClr val="0000FF"/>
                </a:solidFill>
                <a:latin typeface="Monaco" panose="020B0509030404040204" pitchFamily="49" charset="0"/>
              </a:rPr>
              <a:t>1.0</a:t>
            </a:r>
            <a:r>
              <a:rPr lang="fr-FR" sz="4000" dirty="0">
                <a:solidFill>
                  <a:srgbClr val="000000"/>
                </a:solidFill>
                <a:latin typeface="Monaco" panose="020B0509030404040204" pitchFamily="49" charset="0"/>
              </a:rPr>
              <a:t>..</a:t>
            </a:r>
            <a:r>
              <a:rPr lang="fr-FR" sz="4000" dirty="0">
                <a:solidFill>
                  <a:srgbClr val="0000FF"/>
                </a:solidFill>
                <a:latin typeface="Monaco" panose="020B0509030404040204" pitchFamily="49" charset="0"/>
              </a:rPr>
              <a:t>10.0</a:t>
            </a:r>
            <a:br>
              <a:rPr lang="fr-FR" sz="40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fr-FR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assert</a:t>
            </a:r>
            <a:r>
              <a:rPr lang="fr-FR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fr-FR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range.contains</a:t>
            </a:r>
            <a:r>
              <a:rPr lang="fr-FR" sz="40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fr-FR" sz="4000" dirty="0">
                <a:solidFill>
                  <a:srgbClr val="0000FF"/>
                </a:solidFill>
                <a:latin typeface="Monaco" panose="020B0509030404040204" pitchFamily="49" charset="0"/>
              </a:rPr>
              <a:t>5.0</a:t>
            </a:r>
            <a:r>
              <a:rPr lang="fr-FR" sz="4000" dirty="0">
                <a:solidFill>
                  <a:srgbClr val="000000"/>
                </a:solidFill>
                <a:latin typeface="Monaco" panose="020B0509030404040204" pitchFamily="49" charset="0"/>
              </a:rPr>
              <a:t>)</a:t>
            </a:r>
            <a:br>
              <a:rPr lang="fr-FR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fr-FR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fr-FR" sz="40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fr-FR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range.contains</a:t>
            </a:r>
            <a:r>
              <a:rPr lang="fr-FR" sz="40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fr-FR" sz="4000" dirty="0">
                <a:solidFill>
                  <a:srgbClr val="0000FF"/>
                </a:solidFill>
                <a:latin typeface="Monaco" panose="020B0509030404040204" pitchFamily="49" charset="0"/>
              </a:rPr>
              <a:t>5.6</a:t>
            </a:r>
            <a:r>
              <a:rPr lang="fr-FR" sz="4000" dirty="0">
                <a:solidFill>
                  <a:srgbClr val="000000"/>
                </a:solidFill>
                <a:latin typeface="Monaco" panose="020B0509030404040204" pitchFamily="49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56" y="4293109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7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58" y="268722"/>
            <a:ext cx="8682087" cy="63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to </a:t>
            </a:r>
            <a:r>
              <a:rPr lang="en-US" dirty="0"/>
              <a:t>Enlightenment, </a:t>
            </a:r>
            <a:r>
              <a:rPr lang="en-US" dirty="0" smtClean="0"/>
              <a:t>step 1: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81" y="1505307"/>
            <a:ext cx="7406031" cy="506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87" y="2405111"/>
            <a:ext cx="9971428" cy="39142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to </a:t>
            </a:r>
            <a:r>
              <a:rPr lang="en-US" dirty="0"/>
              <a:t>Enlightenment, </a:t>
            </a:r>
            <a:r>
              <a:rPr lang="en-US" dirty="0" smtClean="0"/>
              <a:t>step 2: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6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87" y="2404873"/>
            <a:ext cx="9971428" cy="39142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to </a:t>
            </a:r>
            <a:r>
              <a:rPr lang="en-US" dirty="0"/>
              <a:t>Enlightenment, </a:t>
            </a:r>
            <a:r>
              <a:rPr lang="en-US" dirty="0" smtClean="0"/>
              <a:t>step 2: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to Enlightenment, step </a:t>
            </a:r>
            <a:r>
              <a:rPr lang="en-US" dirty="0" smtClean="0"/>
              <a:t>3: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0472" y="1972102"/>
            <a:ext cx="11051059" cy="206210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3200" dirty="0">
                <a:latin typeface="Monaco" panose="020B0509030404040204" pitchFamily="49" charset="0"/>
              </a:rPr>
              <a:t>Iterator </a:t>
            </a:r>
            <a:r>
              <a:rPr lang="en-US" sz="3200" dirty="0" err="1">
                <a:latin typeface="Monaco" panose="020B0509030404040204" pitchFamily="49" charset="0"/>
              </a:rPr>
              <a:t>iterator</a:t>
            </a:r>
            <a:r>
              <a:rPr lang="en-US" sz="3200" dirty="0">
                <a:latin typeface="Monaco" panose="020B0509030404040204" pitchFamily="49" charset="0"/>
              </a:rPr>
              <a:t> = (</a:t>
            </a:r>
            <a:r>
              <a:rPr lang="fr-FR" sz="3200" dirty="0">
                <a:solidFill>
                  <a:srgbClr val="0000FF"/>
                </a:solidFill>
                <a:latin typeface="Monaco" panose="020B0509030404040204" pitchFamily="49" charset="0"/>
              </a:rPr>
              <a:t>1.0</a:t>
            </a:r>
            <a:r>
              <a:rPr lang="fr-FR" sz="3200" dirty="0">
                <a:solidFill>
                  <a:srgbClr val="000000"/>
                </a:solidFill>
                <a:latin typeface="Monaco" panose="020B0509030404040204" pitchFamily="49" charset="0"/>
              </a:rPr>
              <a:t>..</a:t>
            </a:r>
            <a:r>
              <a:rPr lang="fr-FR" sz="3200" dirty="0">
                <a:solidFill>
                  <a:srgbClr val="0000FF"/>
                </a:solidFill>
                <a:latin typeface="Monaco" panose="020B0509030404040204" pitchFamily="49" charset="0"/>
              </a:rPr>
              <a:t>10.0</a:t>
            </a:r>
            <a:r>
              <a:rPr lang="en-US" sz="3200" dirty="0">
                <a:latin typeface="Monaco" panose="020B0509030404040204" pitchFamily="49" charset="0"/>
              </a:rPr>
              <a:t>).iterator()</a:t>
            </a:r>
            <a:br>
              <a:rPr lang="en-US" sz="3200" dirty="0">
                <a:latin typeface="Monaco" panose="020B0509030404040204" pitchFamily="49" charset="0"/>
              </a:rPr>
            </a:b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while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iterator.hasNext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()) {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   print </a:t>
            </a:r>
            <a:r>
              <a:rPr lang="en-US" sz="3200" b="1" dirty="0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${</a:t>
            </a: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iterator.next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()} </a:t>
            </a:r>
            <a:r>
              <a:rPr lang="en-US" sz="3200" b="1" dirty="0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br>
              <a:rPr lang="en-US" sz="32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992660" y="5089610"/>
            <a:ext cx="10306027" cy="584775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3200" dirty="0">
                <a:latin typeface="Monaco" panose="020B0509030404040204" pitchFamily="49" charset="0"/>
              </a:rPr>
              <a:t>1.0 2.0 3.0 4.0 5.0 6.0 7.0 8.0 9.0 10.0 </a:t>
            </a:r>
          </a:p>
        </p:txBody>
      </p:sp>
    </p:spTree>
    <p:extLst>
      <p:ext uri="{BB962C8B-B14F-4D97-AF65-F5344CB8AC3E}">
        <p14:creationId xmlns:p14="http://schemas.microsoft.com/office/powerpoint/2010/main" val="13753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341" y="365125"/>
            <a:ext cx="10515600" cy="1325563"/>
          </a:xfrm>
        </p:spPr>
        <p:txBody>
          <a:bodyPr/>
          <a:lstStyle/>
          <a:p>
            <a:r>
              <a:rPr lang="en-US" dirty="0" smtClean="0"/>
              <a:t>Fix is simple, but questionable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5" y="1771238"/>
            <a:ext cx="11006001" cy="416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5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1" y="1677671"/>
            <a:ext cx="7620000" cy="508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2900" y="365125"/>
            <a:ext cx="1153287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So, groovy, you say that 1.0..10.0 does not contain 5.6?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be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7895492" cy="4938711"/>
          </a:xfrm>
        </p:spPr>
        <p:txBody>
          <a:bodyPr>
            <a:normAutofit/>
          </a:bodyPr>
          <a:lstStyle/>
          <a:p>
            <a:r>
              <a:rPr lang="en-US" sz="4000" dirty="0"/>
              <a:t>We don’t care about the actual implementation class of 1.0..10.0</a:t>
            </a:r>
          </a:p>
          <a:p>
            <a:r>
              <a:rPr lang="en-US" sz="4000" dirty="0"/>
              <a:t>Make it “</a:t>
            </a:r>
            <a:r>
              <a:rPr lang="en-US" sz="4000" dirty="0" err="1"/>
              <a:t>RealRange</a:t>
            </a:r>
            <a:r>
              <a:rPr lang="en-US" sz="4000" dirty="0"/>
              <a:t>” or “</a:t>
            </a:r>
            <a:r>
              <a:rPr lang="en-US" sz="4000" dirty="0" err="1"/>
              <a:t>ContinuousRange</a:t>
            </a:r>
            <a:r>
              <a:rPr lang="en-US" sz="4000" dirty="0"/>
              <a:t>” or whatever</a:t>
            </a:r>
          </a:p>
          <a:p>
            <a:r>
              <a:rPr lang="en-US" sz="4000" dirty="0"/>
              <a:t>In this implementation delegate</a:t>
            </a:r>
            <a:br>
              <a:rPr lang="en-US" sz="4000" dirty="0"/>
            </a:br>
            <a:r>
              <a:rPr lang="en-US" sz="4000" dirty="0"/>
              <a:t> contains to </a:t>
            </a:r>
            <a:r>
              <a:rPr lang="en-US" sz="4000" dirty="0" err="1"/>
              <a:t>containsWithinBounds</a:t>
            </a:r>
            <a:r>
              <a:rPr lang="en-US" sz="4000" dirty="0"/>
              <a:t>.</a:t>
            </a:r>
          </a:p>
          <a:p>
            <a:r>
              <a:rPr lang="en-US" sz="4000" dirty="0"/>
              <a:t>Fix GROOVY-</a:t>
            </a:r>
            <a:r>
              <a:rPr lang="en-US" sz="4000" dirty="0" smtClean="0"/>
              <a:t>2771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5" y="1387232"/>
            <a:ext cx="6694885" cy="38771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92308" y="5808023"/>
            <a:ext cx="2770145" cy="54373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Normal"/>
                <a:cs typeface="MetaPro-Normal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4798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323"/>
            <a:ext cx="12192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8140251" y="5420169"/>
            <a:ext cx="3919640" cy="943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3291" y="1642453"/>
            <a:ext cx="3301239" cy="2712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7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890" y="1881886"/>
            <a:ext cx="3112223" cy="43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range(</a:t>
            </a:r>
            <a:r>
              <a:rPr lang="en-US" dirty="0" err="1" smtClean="0"/>
              <a:t>rs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3010" name="Picture 2" descr="http://3.bp.blogspot.com/-SrunzXnaipc/UeY6RihT40I/AAAAAAAAAcI/yB__B3yIMzg/s1600/artworks-000052949994-2ebp1g-t500x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1" y="179580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1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one down…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4380" y="2408085"/>
            <a:ext cx="1761176" cy="4449915"/>
          </a:xfrm>
        </p:spPr>
        <p:txBody>
          <a:bodyPr>
            <a:normAutofit fontScale="92500" lnSpcReduction="20000"/>
          </a:bodyPr>
          <a:lstStyle/>
          <a:p>
            <a:pPr marL="514338" indent="-514338">
              <a:buFont typeface="+mj-lt"/>
              <a:buAutoNum type="alphaUcPeriod"/>
            </a:pPr>
            <a:r>
              <a:rPr lang="en-US" sz="4000" dirty="0">
                <a:solidFill>
                  <a:schemeClr val="bg1"/>
                </a:solidFill>
              </a:rPr>
              <a:t>-1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0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1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2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3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4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5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6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7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07669" y="3395077"/>
            <a:ext cx="6546131" cy="2312607"/>
          </a:xfrm>
        </p:spPr>
        <p:txBody>
          <a:bodyPr>
            <a:normAutofit fontScale="92500" lnSpcReduction="20000"/>
          </a:bodyPr>
          <a:lstStyle/>
          <a:p>
            <a:pPr marL="514338" indent="-514338">
              <a:buFont typeface="+mj-lt"/>
              <a:buAutoNum type="alphaUcPeriod" startAt="3"/>
            </a:pPr>
            <a:r>
              <a:rPr lang="en-US" sz="4000" dirty="0">
                <a:solidFill>
                  <a:schemeClr val="bg1"/>
                </a:solidFill>
              </a:rPr>
              <a:t>[0, 2, 3, 4, 5, 6, 7, 8, 9]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/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/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  <a:p>
            <a:pPr marL="514338" indent="-514338">
              <a:buFont typeface="+mj-lt"/>
              <a:buAutoNum type="alphaUcPeriod" startAt="3"/>
            </a:pPr>
            <a:r>
              <a:rPr lang="en-US" sz="4000" dirty="0">
                <a:solidFill>
                  <a:schemeClr val="bg1"/>
                </a:solidFill>
              </a:rPr>
              <a:t>[-1, 0, 1, 2, 3, 4, 5, 6, 7, 8]</a:t>
            </a:r>
          </a:p>
        </p:txBody>
      </p:sp>
      <p:sp>
        <p:nvSpPr>
          <p:cNvPr id="4" name="Rectangle 3"/>
          <p:cNvSpPr/>
          <p:nvPr/>
        </p:nvSpPr>
        <p:spPr>
          <a:xfrm>
            <a:off x="761047" y="1556936"/>
            <a:ext cx="8781571" cy="646331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3600" dirty="0">
                <a:latin typeface="Monaco" panose="020B0509030404040204" pitchFamily="49" charset="0"/>
              </a:rPr>
              <a:t>[</a:t>
            </a:r>
            <a:r>
              <a:rPr lang="en-US" sz="3600" dirty="0">
                <a:solidFill>
                  <a:srgbClr val="0000FF"/>
                </a:solidFill>
                <a:latin typeface="Monaco" panose="020B0509030404040204" pitchFamily="49" charset="0"/>
              </a:rPr>
              <a:t>0</a:t>
            </a: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..</a:t>
            </a:r>
            <a:r>
              <a:rPr lang="en-US" sz="3600" dirty="0">
                <a:solidFill>
                  <a:srgbClr val="0000FF"/>
                </a:solidFill>
                <a:latin typeface="Monaco" panose="020B0509030404040204" pitchFamily="49" charset="0"/>
              </a:rPr>
              <a:t>9</a:t>
            </a: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].each { </a:t>
            </a:r>
            <a:r>
              <a:rPr lang="en-US" sz="36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(it - </a:t>
            </a:r>
            <a:r>
              <a:rPr lang="en-US" sz="36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) }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2869900" y="2408088"/>
            <a:ext cx="1761176" cy="4449913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lphaUcPeriod" startAt="2"/>
            </a:pPr>
            <a:r>
              <a:rPr lang="en-US" sz="4000" dirty="0">
                <a:solidFill>
                  <a:schemeClr val="bg1"/>
                </a:solidFill>
                <a:latin typeface="MetaPro-Book"/>
              </a:rPr>
              <a:t>0</a:t>
            </a:r>
            <a:br>
              <a:rPr lang="en-US" sz="4000" dirty="0">
                <a:solidFill>
                  <a:schemeClr val="bg1"/>
                </a:solidFill>
                <a:latin typeface="MetaPro-Book"/>
              </a:rPr>
            </a:br>
            <a:r>
              <a:rPr lang="en-US" sz="4000" dirty="0">
                <a:solidFill>
                  <a:schemeClr val="bg1"/>
                </a:solidFill>
                <a:latin typeface="MetaPro-Book"/>
              </a:rPr>
              <a:t>1</a:t>
            </a:r>
            <a:br>
              <a:rPr lang="en-US" sz="4000" dirty="0">
                <a:solidFill>
                  <a:schemeClr val="bg1"/>
                </a:solidFill>
                <a:latin typeface="MetaPro-Book"/>
              </a:rPr>
            </a:br>
            <a:r>
              <a:rPr lang="en-US" sz="4000" dirty="0">
                <a:solidFill>
                  <a:schemeClr val="bg1"/>
                </a:solidFill>
                <a:latin typeface="MetaPro-Book"/>
              </a:rPr>
              <a:t>2</a:t>
            </a:r>
            <a:br>
              <a:rPr lang="en-US" sz="4000" dirty="0">
                <a:solidFill>
                  <a:schemeClr val="bg1"/>
                </a:solidFill>
                <a:latin typeface="MetaPro-Book"/>
              </a:rPr>
            </a:br>
            <a:r>
              <a:rPr lang="en-US" sz="4000" dirty="0">
                <a:solidFill>
                  <a:schemeClr val="bg1"/>
                </a:solidFill>
                <a:latin typeface="MetaPro-Book"/>
              </a:rPr>
              <a:t>3</a:t>
            </a:r>
            <a:br>
              <a:rPr lang="en-US" sz="4000" dirty="0">
                <a:solidFill>
                  <a:schemeClr val="bg1"/>
                </a:solidFill>
                <a:latin typeface="MetaPro-Book"/>
              </a:rPr>
            </a:br>
            <a:r>
              <a:rPr lang="en-US" sz="4000" dirty="0">
                <a:solidFill>
                  <a:schemeClr val="bg1"/>
                </a:solidFill>
                <a:latin typeface="MetaPro-Book"/>
              </a:rPr>
              <a:t>4</a:t>
            </a:r>
            <a:br>
              <a:rPr lang="en-US" sz="4000" dirty="0">
                <a:solidFill>
                  <a:schemeClr val="bg1"/>
                </a:solidFill>
                <a:latin typeface="MetaPro-Book"/>
              </a:rPr>
            </a:br>
            <a:r>
              <a:rPr lang="en-US" sz="4000" dirty="0">
                <a:solidFill>
                  <a:schemeClr val="bg1"/>
                </a:solidFill>
                <a:latin typeface="MetaPro-Book"/>
              </a:rPr>
              <a:t>5</a:t>
            </a:r>
            <a:br>
              <a:rPr lang="en-US" sz="4000" dirty="0">
                <a:solidFill>
                  <a:schemeClr val="bg1"/>
                </a:solidFill>
                <a:latin typeface="MetaPro-Book"/>
              </a:rPr>
            </a:br>
            <a:r>
              <a:rPr lang="en-US" sz="4000" dirty="0">
                <a:solidFill>
                  <a:schemeClr val="bg1"/>
                </a:solidFill>
                <a:latin typeface="MetaPro-Book"/>
              </a:rPr>
              <a:t>6</a:t>
            </a:r>
            <a:br>
              <a:rPr lang="en-US" sz="4000" dirty="0">
                <a:solidFill>
                  <a:schemeClr val="bg1"/>
                </a:solidFill>
                <a:latin typeface="MetaPro-Book"/>
              </a:rPr>
            </a:br>
            <a:r>
              <a:rPr lang="en-US" sz="4000" dirty="0">
                <a:solidFill>
                  <a:schemeClr val="bg1"/>
                </a:solidFill>
                <a:latin typeface="MetaPro-Book"/>
              </a:rPr>
              <a:t>7</a:t>
            </a:r>
            <a:br>
              <a:rPr lang="en-US" sz="4000" dirty="0">
                <a:solidFill>
                  <a:schemeClr val="bg1"/>
                </a:solidFill>
                <a:latin typeface="MetaPro-Book"/>
              </a:rPr>
            </a:br>
            <a:r>
              <a:rPr lang="en-US" sz="4000" dirty="0">
                <a:solidFill>
                  <a:schemeClr val="bg1"/>
                </a:solidFill>
                <a:latin typeface="MetaPro-Book"/>
              </a:rPr>
              <a:t>8</a:t>
            </a:r>
            <a:br>
              <a:rPr lang="en-US" sz="4000" dirty="0">
                <a:solidFill>
                  <a:schemeClr val="bg1"/>
                </a:solidFill>
                <a:latin typeface="MetaPro-Book"/>
              </a:rPr>
            </a:br>
            <a:r>
              <a:rPr lang="en-US" sz="4000" dirty="0">
                <a:solidFill>
                  <a:schemeClr val="bg1"/>
                </a:solidFill>
                <a:latin typeface="MetaPro-Book"/>
              </a:rPr>
              <a:t>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39" y="2898950"/>
            <a:ext cx="2037788" cy="10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7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27" y="322409"/>
            <a:ext cx="8352149" cy="621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just tricked you. Ha!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39" y="2000430"/>
            <a:ext cx="720952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just tricked you. Ha!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39" y="2000430"/>
            <a:ext cx="720952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3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just tricked you. Ha!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39" y="2000430"/>
            <a:ext cx="720952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just tricked you. Ha!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39" y="2000430"/>
            <a:ext cx="720952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just tricked you. Ha!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39" y="2000430"/>
            <a:ext cx="7209524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59" y="345989"/>
            <a:ext cx="8147221" cy="61104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00801" y="6013622"/>
            <a:ext cx="3674076" cy="3707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8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323"/>
            <a:ext cx="12192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8140251" y="5420169"/>
            <a:ext cx="3919640" cy="943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229514" y="4421727"/>
            <a:ext cx="2724969" cy="213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3291" y="1642453"/>
            <a:ext cx="3301239" cy="2712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94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12" y="1381381"/>
            <a:ext cx="3214776" cy="52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7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Fresh in memory!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46" y="1690690"/>
            <a:ext cx="4077711" cy="49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Treaye</a:t>
            </a:r>
            <a:r>
              <a:rPr lang="en-US" b="1" dirty="0" smtClean="0"/>
              <a:t> map, </a:t>
            </a:r>
            <a:r>
              <a:rPr lang="en-US" b="1" dirty="0" err="1" smtClean="0"/>
              <a:t>Arrr</a:t>
            </a:r>
            <a:r>
              <a:rPr lang="en-US" b="1" dirty="0" smtClean="0"/>
              <a:t>!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276" y="1392493"/>
            <a:ext cx="8120328" cy="54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5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Treaye</a:t>
            </a:r>
            <a:r>
              <a:rPr lang="en-US" b="1" dirty="0" smtClean="0"/>
              <a:t> map, </a:t>
            </a:r>
            <a:r>
              <a:rPr lang="en-US" b="1" dirty="0" err="1" smtClean="0"/>
              <a:t>Arrr</a:t>
            </a:r>
            <a:r>
              <a:rPr lang="en-US" b="1" dirty="0" smtClean="0"/>
              <a:t>!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824682" y="1766157"/>
            <a:ext cx="8542639" cy="255454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key = 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'x'</a:t>
            </a:r>
            <a:b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map = [</a:t>
            </a:r>
            <a:r>
              <a:rPr lang="en-US" sz="4000" dirty="0">
                <a:solidFill>
                  <a:srgbClr val="008000"/>
                </a:solidFill>
                <a:latin typeface="Monaco" panose="020B0509030404040204" pitchFamily="49" charset="0"/>
              </a:rPr>
              <a:t>key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: 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'treasure'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]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value = </a:t>
            </a: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map.get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(key)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40742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4682" y="382197"/>
            <a:ext cx="8542639" cy="255454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key = 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'x'</a:t>
            </a:r>
            <a:b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map = [</a:t>
            </a:r>
            <a:r>
              <a:rPr lang="en-US" sz="4000" dirty="0">
                <a:solidFill>
                  <a:srgbClr val="008000"/>
                </a:solidFill>
                <a:latin typeface="Monaco" panose="020B0509030404040204" pitchFamily="49" charset="0"/>
              </a:rPr>
              <a:t>key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: 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'treasure'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]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value = </a:t>
            </a: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map.get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(key)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 value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1423056" y="3318237"/>
            <a:ext cx="10041235" cy="3480895"/>
          </a:xfrm>
          <a:prstGeom prst="rect">
            <a:avLst/>
          </a:prstGeom>
        </p:spPr>
        <p:txBody>
          <a:bodyPr lIns="91438" tIns="45719" rIns="91438" bIns="45719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lphaUcPeriod"/>
            </a:pPr>
            <a:r>
              <a:rPr lang="en-US" sz="6700" dirty="0" err="1">
                <a:solidFill>
                  <a:schemeClr val="bg1"/>
                </a:solidFill>
                <a:latin typeface="MetaPro-Book"/>
              </a:rPr>
              <a:t>NoSuchElementException</a:t>
            </a:r>
            <a:endParaRPr lang="en-US" sz="6700" dirty="0">
              <a:solidFill>
                <a:schemeClr val="bg1"/>
              </a:solidFill>
              <a:latin typeface="MetaPro-Book"/>
            </a:endParaRPr>
          </a:p>
          <a:p>
            <a:pPr marL="514338" indent="-514338">
              <a:buFont typeface="+mj-lt"/>
              <a:buAutoNum type="alphaUcPeriod"/>
            </a:pPr>
            <a:r>
              <a:rPr lang="en-US" sz="6700" dirty="0">
                <a:solidFill>
                  <a:schemeClr val="bg1"/>
                </a:solidFill>
                <a:latin typeface="MetaPro-Book"/>
              </a:rPr>
              <a:t>null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6700" dirty="0">
                <a:solidFill>
                  <a:schemeClr val="bg1"/>
                </a:solidFill>
                <a:latin typeface="MetaPro-Book"/>
              </a:rPr>
              <a:t>treasure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6700" dirty="0">
                <a:solidFill>
                  <a:schemeClr val="bg1"/>
                </a:solidFill>
                <a:latin typeface="MetaPro-Book"/>
              </a:rPr>
              <a:t>Lily-livered swab, BSOD!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397" y="4024872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5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i.perezhilton.com/wp-content/uploads/2013/12/jack-sparrow-johnny-depp-surprised-pirat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84" y="553984"/>
            <a:ext cx="8926235" cy="57500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97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default, key is a literal, </a:t>
            </a:r>
            <a:r>
              <a:rPr lang="en-US" u="sng" dirty="0" smtClean="0"/>
              <a:t>no matter what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36" y="2447563"/>
            <a:ext cx="6751459" cy="296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Fixes, lots of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895" y="1825625"/>
            <a:ext cx="10826213" cy="4351339"/>
          </a:xfrm>
        </p:spPr>
        <p:txBody>
          <a:bodyPr>
            <a:normAutofit/>
          </a:bodyPr>
          <a:lstStyle/>
          <a:p>
            <a:pPr marL="514338" indent="-514338">
              <a:buFont typeface="+mj-lt"/>
              <a:buAutoNum type="arabicPeriod"/>
            </a:pPr>
            <a:r>
              <a:rPr lang="en-US" sz="4400" b="1" dirty="0" err="1">
                <a:ln>
                  <a:noFill/>
                </a:ln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400" b="1" dirty="0">
                <a:ln>
                  <a:noFill/>
                </a:ln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400" dirty="0">
                <a:ln>
                  <a:noFill/>
                </a:ln>
                <a:solidFill>
                  <a:srgbClr val="000000"/>
                </a:solidFill>
                <a:latin typeface="Monaco" panose="020B0509030404040204" pitchFamily="49" charset="0"/>
              </a:rPr>
              <a:t>map = [(key): </a:t>
            </a:r>
            <a:r>
              <a:rPr lang="en-US" sz="4400" b="1" dirty="0">
                <a:ln>
                  <a:noFill/>
                </a:ln>
                <a:solidFill>
                  <a:srgbClr val="008000"/>
                </a:solidFill>
                <a:latin typeface="Monaco" panose="020B0509030404040204" pitchFamily="49" charset="0"/>
              </a:rPr>
              <a:t>'treasure'</a:t>
            </a:r>
            <a:r>
              <a:rPr lang="en-US" sz="4400" dirty="0">
                <a:ln>
                  <a:noFill/>
                </a:ln>
                <a:solidFill>
                  <a:srgbClr val="000000"/>
                </a:solidFill>
                <a:latin typeface="Monaco" panose="020B0509030404040204" pitchFamily="49" charset="0"/>
              </a:rPr>
              <a:t>]</a:t>
            </a:r>
          </a:p>
          <a:p>
            <a:pPr marL="514338" indent="-514338">
              <a:buFont typeface="+mj-lt"/>
              <a:buAutoNum type="arabicPeriod"/>
            </a:pPr>
            <a:r>
              <a:rPr lang="en-US" sz="4400" dirty="0" err="1">
                <a:ln>
                  <a:noFill/>
                </a:ln>
                <a:solidFill>
                  <a:srgbClr val="000000"/>
                </a:solidFill>
                <a:latin typeface="Monaco" panose="020B0509030404040204" pitchFamily="49" charset="0"/>
              </a:rPr>
              <a:t>map.put</a:t>
            </a:r>
            <a:r>
              <a:rPr lang="en-US" sz="4400" dirty="0">
                <a:ln>
                  <a:noFill/>
                </a:ln>
                <a:solidFill>
                  <a:srgbClr val="000000"/>
                </a:solidFill>
                <a:latin typeface="Monaco" panose="020B0509030404040204" pitchFamily="49" charset="0"/>
              </a:rPr>
              <a:t>(key, </a:t>
            </a:r>
            <a:r>
              <a:rPr lang="en-US" sz="4400" b="1" dirty="0">
                <a:ln>
                  <a:noFill/>
                </a:ln>
                <a:solidFill>
                  <a:srgbClr val="008000"/>
                </a:solidFill>
                <a:latin typeface="Monaco" panose="020B0509030404040204" pitchFamily="49" charset="0"/>
              </a:rPr>
              <a:t>'treasure'</a:t>
            </a:r>
            <a:r>
              <a:rPr lang="en-US" sz="4400" dirty="0">
                <a:ln>
                  <a:noFill/>
                </a:ln>
                <a:solidFill>
                  <a:srgbClr val="000000"/>
                </a:solidFill>
                <a:latin typeface="Monaco" panose="020B0509030404040204" pitchFamily="49" charset="0"/>
              </a:rPr>
              <a:t>)</a:t>
            </a:r>
          </a:p>
          <a:p>
            <a:pPr marL="514338" indent="-514338">
              <a:buFont typeface="+mj-lt"/>
              <a:buAutoNum type="arabicPeriod"/>
            </a:pPr>
            <a:r>
              <a:rPr lang="en-US" sz="4400" dirty="0" err="1">
                <a:ln>
                  <a:noFill/>
                </a:ln>
                <a:solidFill>
                  <a:srgbClr val="000000"/>
                </a:solidFill>
                <a:latin typeface="Monaco" panose="020B0509030404040204" pitchFamily="49" charset="0"/>
              </a:rPr>
              <a:t>map.</a:t>
            </a:r>
            <a:r>
              <a:rPr lang="en-US" altLang="en-US" sz="4400" b="1" dirty="0" err="1">
                <a:ln>
                  <a:noFill/>
                </a:ln>
                <a:solidFill>
                  <a:srgbClr val="008000"/>
                </a:solidFill>
                <a:latin typeface="Monaco" panose="020B0509030404040204" pitchFamily="49" charset="0"/>
              </a:rPr>
              <a:t>"$key</a:t>
            </a:r>
            <a:r>
              <a:rPr lang="en-US" altLang="en-US" sz="4400" b="1" dirty="0">
                <a:ln>
                  <a:noFill/>
                </a:ln>
                <a:solidFill>
                  <a:srgbClr val="008000"/>
                </a:solidFill>
                <a:latin typeface="Monaco" panose="020B0509030404040204" pitchFamily="49" charset="0"/>
              </a:rPr>
              <a:t>" </a:t>
            </a:r>
            <a:r>
              <a:rPr lang="en-US" sz="4400" dirty="0">
                <a:ln>
                  <a:noFill/>
                </a:ln>
                <a:solidFill>
                  <a:srgbClr val="000000"/>
                </a:solidFill>
                <a:latin typeface="Monaco" panose="020B0509030404040204" pitchFamily="49" charset="0"/>
              </a:rPr>
              <a:t>= </a:t>
            </a:r>
            <a:r>
              <a:rPr lang="en-US" sz="4400" b="1" dirty="0">
                <a:ln>
                  <a:noFill/>
                </a:ln>
                <a:solidFill>
                  <a:srgbClr val="008000"/>
                </a:solidFill>
                <a:latin typeface="Monaco" panose="020B0509030404040204" pitchFamily="49" charset="0"/>
              </a:rPr>
              <a:t>'treasure'</a:t>
            </a:r>
          </a:p>
          <a:p>
            <a:pPr marL="514338" indent="-514338">
              <a:buFont typeface="+mj-lt"/>
              <a:buAutoNum type="arabicPeriod"/>
            </a:pPr>
            <a:r>
              <a:rPr lang="en-US" altLang="en-US" sz="440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</a:rPr>
              <a:t>map</a:t>
            </a:r>
            <a:r>
              <a:rPr lang="en-US" sz="4400" dirty="0">
                <a:ln>
                  <a:noFill/>
                </a:ln>
                <a:solidFill>
                  <a:srgbClr val="000000"/>
                </a:solidFill>
                <a:latin typeface="Monaco" panose="020B0509030404040204" pitchFamily="49" charset="0"/>
              </a:rPr>
              <a:t>[key] = </a:t>
            </a:r>
            <a:r>
              <a:rPr lang="en-US" sz="4400" b="1" dirty="0">
                <a:ln>
                  <a:noFill/>
                </a:ln>
                <a:solidFill>
                  <a:srgbClr val="008000"/>
                </a:solidFill>
                <a:latin typeface="Monaco" panose="020B0509030404040204" pitchFamily="49" charset="0"/>
              </a:rPr>
              <a:t>'treasure'</a:t>
            </a:r>
            <a:endParaRPr lang="en-US" altLang="en-US" sz="440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179" y="4603618"/>
            <a:ext cx="3190572" cy="21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9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More routes t' to </a:t>
            </a:r>
            <a:r>
              <a:rPr lang="en-US" b="1" dirty="0" err="1" smtClean="0"/>
              <a:t>treaaye</a:t>
            </a:r>
            <a:r>
              <a:rPr lang="en-US" b="1" dirty="0" smtClean="0"/>
              <a:t>!</a:t>
            </a:r>
            <a:endParaRPr lang="en-US" dirty="0"/>
          </a:p>
        </p:txBody>
      </p:sp>
      <p:pic>
        <p:nvPicPr>
          <p:cNvPr id="24578" name="Picture 2" descr="http://www.thinkmaze.com/wp-content/uploads/PirateTreasure_Maze_colo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72" y="1572065"/>
            <a:ext cx="3569256" cy="50474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69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number of routes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43027" y="1707045"/>
            <a:ext cx="7905947" cy="255454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map = [</a:t>
            </a:r>
            <a:r>
              <a:rPr lang="en-US" sz="4000" dirty="0">
                <a:solidFill>
                  <a:srgbClr val="008000"/>
                </a:solidFill>
                <a:latin typeface="Monaco" panose="020B0509030404040204" pitchFamily="49" charset="0"/>
              </a:rPr>
              <a:t>2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: 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'treasure'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]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key = 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2</a:t>
            </a:r>
            <a:b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value = </a:t>
            </a: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map.</a:t>
            </a:r>
            <a:r>
              <a:rPr lang="en-US" sz="4000" b="1" dirty="0" err="1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$key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b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 value</a:t>
            </a:r>
          </a:p>
        </p:txBody>
      </p:sp>
    </p:spTree>
    <p:extLst>
      <p:ext uri="{BB962C8B-B14F-4D97-AF65-F5344CB8AC3E}">
        <p14:creationId xmlns:p14="http://schemas.microsoft.com/office/powerpoint/2010/main" val="104494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al Gafter (left) and Joshua Bloch during their &quot;Programming Puzzles&quot; sess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30" y="-15381"/>
            <a:ext cx="8099943" cy="68733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40093" y="1"/>
            <a:ext cx="5711816" cy="112338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7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Click and hack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3122" y="5750005"/>
            <a:ext cx="7665764" cy="11182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7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the typing brothers</a:t>
            </a:r>
          </a:p>
        </p:txBody>
      </p:sp>
    </p:spTree>
    <p:extLst>
      <p:ext uri="{BB962C8B-B14F-4D97-AF65-F5344CB8AC3E}">
        <p14:creationId xmlns:p14="http://schemas.microsoft.com/office/powerpoint/2010/main" val="26946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43027" y="443854"/>
            <a:ext cx="7905947" cy="255454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map = [</a:t>
            </a:r>
            <a:r>
              <a:rPr lang="en-US" sz="4000" dirty="0">
                <a:solidFill>
                  <a:srgbClr val="008000"/>
                </a:solidFill>
                <a:latin typeface="Monaco" panose="020B0509030404040204" pitchFamily="49" charset="0"/>
              </a:rPr>
              <a:t>2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: 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'treasure'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]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key = 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2</a:t>
            </a:r>
            <a:b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</a:br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value = </a:t>
            </a: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map.</a:t>
            </a:r>
            <a:r>
              <a:rPr lang="en-US" sz="4000" b="1" dirty="0" err="1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$key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  <a:b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 value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91440" y="3308810"/>
            <a:ext cx="11795760" cy="3480895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lphaUcPeriod"/>
            </a:pPr>
            <a:r>
              <a:rPr lang="en-US" sz="5500" dirty="0" err="1">
                <a:solidFill>
                  <a:schemeClr val="bg1"/>
                </a:solidFill>
                <a:latin typeface="MetaPro-Book"/>
              </a:rPr>
              <a:t>NoSuchElementException</a:t>
            </a:r>
            <a:endParaRPr lang="en-US" sz="5500" dirty="0">
              <a:solidFill>
                <a:schemeClr val="bg1"/>
              </a:solidFill>
              <a:latin typeface="MetaPro-Book"/>
            </a:endParaRPr>
          </a:p>
          <a:p>
            <a:pPr marL="514338" indent="-514338">
              <a:buFont typeface="+mj-lt"/>
              <a:buAutoNum type="alphaUcPeriod"/>
            </a:pPr>
            <a:r>
              <a:rPr lang="en-US" sz="5500" dirty="0">
                <a:solidFill>
                  <a:schemeClr val="bg1"/>
                </a:solidFill>
                <a:latin typeface="MetaPro-Book"/>
              </a:rPr>
              <a:t>null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5500" dirty="0">
                <a:solidFill>
                  <a:schemeClr val="bg1"/>
                </a:solidFill>
                <a:latin typeface="MetaPro-Book"/>
              </a:rPr>
              <a:t>treasure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5500" dirty="0">
                <a:solidFill>
                  <a:schemeClr val="bg1"/>
                </a:solidFill>
                <a:latin typeface="MetaPro-Book"/>
              </a:rPr>
              <a:t>Kernel Panic, ye lice-infested bucko!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29" y="4106149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4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25.media.tumblr.com/tumblr_m844023TTX1qzxgw0o1_5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26" y="1900376"/>
            <a:ext cx="7645351" cy="44648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98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By default, key is a literal, no matter what, </a:t>
            </a:r>
            <a:r>
              <a:rPr lang="en-US" u="sng" dirty="0" smtClean="0"/>
              <a:t>except numbers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269" y="1993472"/>
            <a:ext cx="11981468" cy="128240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39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39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3900" dirty="0">
                <a:solidFill>
                  <a:srgbClr val="000000"/>
                </a:solidFill>
                <a:latin typeface="Monaco" panose="020B0509030404040204" pitchFamily="49" charset="0"/>
              </a:rPr>
              <a:t>map = [</a:t>
            </a:r>
            <a:r>
              <a:rPr lang="en-US" sz="3900" dirty="0">
                <a:solidFill>
                  <a:srgbClr val="008000"/>
                </a:solidFill>
                <a:latin typeface="Monaco" panose="020B0509030404040204" pitchFamily="49" charset="0"/>
              </a:rPr>
              <a:t>2</a:t>
            </a:r>
            <a:r>
              <a:rPr lang="en-US" sz="3900" dirty="0">
                <a:solidFill>
                  <a:srgbClr val="000000"/>
                </a:solidFill>
                <a:latin typeface="Monaco" panose="020B0509030404040204" pitchFamily="49" charset="0"/>
              </a:rPr>
              <a:t>: </a:t>
            </a:r>
            <a:r>
              <a:rPr lang="en-US" sz="3900" b="1" dirty="0">
                <a:solidFill>
                  <a:srgbClr val="008000"/>
                </a:solidFill>
                <a:latin typeface="Monaco" panose="020B0509030404040204" pitchFamily="49" charset="0"/>
              </a:rPr>
              <a:t>'treasure'</a:t>
            </a:r>
            <a:r>
              <a:rPr lang="en-US" sz="3900" dirty="0">
                <a:solidFill>
                  <a:srgbClr val="000000"/>
                </a:solidFill>
                <a:latin typeface="Monaco" panose="020B0509030404040204" pitchFamily="49" charset="0"/>
              </a:rPr>
              <a:t>]</a:t>
            </a:r>
            <a:br>
              <a:rPr lang="en-US" sz="39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9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39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Monaco" panose="020B0509030404040204" pitchFamily="49" charset="0"/>
              </a:rPr>
              <a:t>map.keySet</a:t>
            </a:r>
            <a:r>
              <a:rPr lang="en-US" sz="3900" dirty="0">
                <a:solidFill>
                  <a:srgbClr val="000000"/>
                </a:solidFill>
                <a:latin typeface="Monaco" panose="020B0509030404040204" pitchFamily="49" charset="0"/>
              </a:rPr>
              <a:t>().first().</a:t>
            </a:r>
            <a:r>
              <a:rPr lang="en-US" sz="3900" dirty="0">
                <a:solidFill>
                  <a:srgbClr val="660E7A"/>
                </a:solidFill>
                <a:latin typeface="Monaco" panose="020B0509030404040204" pitchFamily="49" charset="0"/>
              </a:rPr>
              <a:t>class</a:t>
            </a:r>
            <a:r>
              <a:rPr lang="en-US" sz="3900" dirty="0">
                <a:solidFill>
                  <a:srgbClr val="000000"/>
                </a:solidFill>
                <a:latin typeface="Monaco" panose="020B0509030404040204" pitchFamily="49" charset="0"/>
              </a:rPr>
              <a:t>.</a:t>
            </a:r>
            <a:r>
              <a:rPr lang="en-US" sz="3900" dirty="0">
                <a:solidFill>
                  <a:srgbClr val="660E7A"/>
                </a:solidFill>
                <a:latin typeface="Monaco" panose="020B0509030404040204" pitchFamily="49" charset="0"/>
              </a:rPr>
              <a:t>name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861" y="3951344"/>
            <a:ext cx="5243284" cy="687368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3900" dirty="0" err="1">
                <a:latin typeface="Monaco" panose="020B0509030404040204" pitchFamily="49" charset="0"/>
              </a:rPr>
              <a:t>java.lang.Integer</a:t>
            </a:r>
            <a:endParaRPr lang="en-US" sz="3900" dirty="0">
              <a:latin typeface="Monaco" panose="020B050903040404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30" y="364051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3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743"/>
          <a:stretch/>
        </p:blipFill>
        <p:spPr>
          <a:xfrm>
            <a:off x="4440043" y="1600200"/>
            <a:ext cx="2835667" cy="48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4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recaption.com/uploads/20494f513dbfebca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87" y="101650"/>
            <a:ext cx="8738485" cy="67013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79535" y="1"/>
            <a:ext cx="4691400" cy="105670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3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Save the date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4926" y="5811561"/>
            <a:ext cx="6400625" cy="106182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300" cap="all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Javaone</a:t>
            </a:r>
            <a:r>
              <a:rPr lang="en-US" sz="63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is </a:t>
            </a:r>
            <a:r>
              <a:rPr lang="en-US" sz="63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coming</a:t>
            </a:r>
          </a:p>
        </p:txBody>
      </p:sp>
    </p:spTree>
    <p:extLst>
      <p:ext uri="{BB962C8B-B14F-4D97-AF65-F5344CB8AC3E}">
        <p14:creationId xmlns:p14="http://schemas.microsoft.com/office/powerpoint/2010/main" val="229341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79544" y="1583704"/>
            <a:ext cx="8832915" cy="255454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4000" dirty="0">
                <a:latin typeface="Monaco" panose="020B0509030404040204" pitchFamily="49" charset="0"/>
              </a:rPr>
              <a:t>List&lt;Long&gt; list = [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,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2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,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]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now = 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new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Date()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list &lt;&lt; now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Java2, anyone?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9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79544" y="292233"/>
            <a:ext cx="8832915" cy="255454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4000" dirty="0">
                <a:latin typeface="Monaco" panose="020B0509030404040204" pitchFamily="49" charset="0"/>
              </a:rPr>
              <a:t>List&lt;Long&gt; list = [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,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2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,</a:t>
            </a:r>
            <a:r>
              <a:rPr lang="en-US" sz="40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]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now = </a:t>
            </a:r>
            <a:r>
              <a:rPr lang="en-US" sz="4000" b="1" dirty="0">
                <a:solidFill>
                  <a:srgbClr val="000043"/>
                </a:solidFill>
                <a:latin typeface="Monaco" panose="020B0509030404040204" pitchFamily="49" charset="0"/>
              </a:rPr>
              <a:t>new 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Date()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list &lt;&lt; now</a:t>
            </a:r>
            <a:b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40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 list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48240" y="3340426"/>
            <a:ext cx="11943760" cy="3947420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lphaUcPeriod"/>
            </a:pPr>
            <a:r>
              <a:rPr lang="en-US" sz="5200" dirty="0">
                <a:solidFill>
                  <a:schemeClr val="bg1"/>
                </a:solidFill>
                <a:latin typeface="MetaPro-Book"/>
              </a:rPr>
              <a:t>Startup Failure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5200" dirty="0">
                <a:solidFill>
                  <a:schemeClr val="bg1"/>
                </a:solidFill>
                <a:latin typeface="MetaPro-Book"/>
              </a:rPr>
              <a:t>[1, 2, 3, </a:t>
            </a:r>
            <a:r>
              <a:rPr lang="en-US" sz="5200" dirty="0" smtClean="0">
                <a:solidFill>
                  <a:schemeClr val="bg1"/>
                </a:solidFill>
                <a:latin typeface="MetaPro-Book"/>
              </a:rPr>
              <a:t>WED Sep 10 17:35:</a:t>
            </a:r>
            <a:r>
              <a:rPr lang="en-US" sz="5200" dirty="0">
                <a:solidFill>
                  <a:schemeClr val="bg1"/>
                </a:solidFill>
                <a:latin typeface="MetaPro-Book"/>
              </a:rPr>
              <a:t>11 CDT 2014]</a:t>
            </a:r>
          </a:p>
          <a:p>
            <a:pPr marL="514338" indent="-514338">
              <a:buFont typeface="+mj-lt"/>
              <a:buAutoNum type="alphaUcPeriod"/>
            </a:pPr>
            <a:r>
              <a:rPr lang="en-US" sz="5200" dirty="0">
                <a:solidFill>
                  <a:schemeClr val="bg1"/>
                </a:solidFill>
                <a:latin typeface="MetaPro-Book"/>
              </a:rPr>
              <a:t>[1, 2, 3, </a:t>
            </a:r>
            <a:r>
              <a:rPr lang="en-US" sz="5200" dirty="0" smtClean="0">
                <a:solidFill>
                  <a:schemeClr val="bg1"/>
                </a:solidFill>
                <a:latin typeface="MetaPro-Book"/>
              </a:rPr>
              <a:t>1410388511456]</a:t>
            </a:r>
            <a:endParaRPr lang="en-US" sz="5200" dirty="0">
              <a:solidFill>
                <a:schemeClr val="bg1"/>
              </a:solidFill>
              <a:latin typeface="MetaPro-Book"/>
            </a:endParaRPr>
          </a:p>
          <a:p>
            <a:pPr marL="514338" indent="-514338">
              <a:buFont typeface="+mj-lt"/>
              <a:buAutoNum type="alphaUcPeriod"/>
            </a:pPr>
            <a:r>
              <a:rPr lang="en-US" sz="5200" dirty="0" err="1">
                <a:solidFill>
                  <a:schemeClr val="bg1"/>
                </a:solidFill>
                <a:latin typeface="MetaPro-Book"/>
              </a:rPr>
              <a:t>ClassCastException</a:t>
            </a:r>
            <a:endParaRPr lang="en-US" sz="5200" dirty="0">
              <a:solidFill>
                <a:schemeClr val="bg1"/>
              </a:solidFill>
              <a:latin typeface="MetaPro-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11" y="4019322"/>
            <a:ext cx="2037788" cy="10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wait, I know what happened!</a:t>
            </a:r>
            <a:endParaRPr lang="en-US" dirty="0"/>
          </a:p>
        </p:txBody>
      </p:sp>
      <p:pic>
        <p:nvPicPr>
          <p:cNvPr id="30722" name="Picture 2" descr="http://cdn.gifbay.com/2013/01/oh_i_guess_being_my_cakeday_and_all-2215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48" y="1914820"/>
            <a:ext cx="5827507" cy="43822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6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Erasure!</a:t>
            </a:r>
            <a:endParaRPr lang="en-US" dirty="0"/>
          </a:p>
        </p:txBody>
      </p:sp>
      <p:pic>
        <p:nvPicPr>
          <p:cNvPr id="32770" name="Picture 2" descr="http://upload.wikimedia.org/wikipedia/commons/thumb/6/61/Erasure-andy-vince-wolfgangs-np.jpg/640px-Erasure-andy-vince-wolfgangs-n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66" y="1166547"/>
            <a:ext cx="3893271" cy="54083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Erasure!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2" y="1382557"/>
            <a:ext cx="11936895" cy="52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9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BTW…</a:t>
            </a:r>
            <a:endParaRPr lang="he-IL" dirty="0"/>
          </a:p>
        </p:txBody>
      </p:sp>
      <p:pic>
        <p:nvPicPr>
          <p:cNvPr id="1026" name="Picture 2" descr="https://media.azpm.org/master/img/spot/car_talk_brothers_450_2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2099782"/>
            <a:ext cx="5876925" cy="3305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5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86" y="113961"/>
            <a:ext cx="8766927" cy="66924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3535" y="1"/>
            <a:ext cx="6203408" cy="105670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3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But where are 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6199" y="5811561"/>
            <a:ext cx="7858083" cy="105670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3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compile time checks?!</a:t>
            </a:r>
          </a:p>
        </p:txBody>
      </p:sp>
    </p:spTree>
    <p:extLst>
      <p:ext uri="{BB962C8B-B14F-4D97-AF65-F5344CB8AC3E}">
        <p14:creationId xmlns:p14="http://schemas.microsoft.com/office/powerpoint/2010/main" val="26927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“In Groovy you can insert anything anywhere”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5097" y="1941996"/>
            <a:ext cx="11189616" cy="286232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3600" dirty="0">
                <a:latin typeface="Monaco" panose="020B0509030404040204" pitchFamily="49" charset="0"/>
              </a:rPr>
              <a:t>List&lt;Long&gt; list = [</a:t>
            </a:r>
            <a:r>
              <a:rPr lang="en-US" sz="3600" dirty="0">
                <a:solidFill>
                  <a:srgbClr val="0000FF"/>
                </a:solidFill>
                <a:latin typeface="Monaco" panose="020B0509030404040204" pitchFamily="49" charset="0"/>
              </a:rPr>
              <a:t>1</a:t>
            </a: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,</a:t>
            </a:r>
            <a:r>
              <a:rPr lang="en-US" sz="3600" dirty="0">
                <a:solidFill>
                  <a:srgbClr val="0000FF"/>
                </a:solidFill>
                <a:latin typeface="Monaco" panose="020B0509030404040204" pitchFamily="49" charset="0"/>
              </a:rPr>
              <a:t>2</a:t>
            </a: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,</a:t>
            </a:r>
            <a:r>
              <a:rPr lang="en-US" sz="3600" dirty="0">
                <a:solidFill>
                  <a:srgbClr val="0000FF"/>
                </a:solidFill>
                <a:latin typeface="Monaco" panose="020B0509030404040204" pitchFamily="49" charset="0"/>
              </a:rPr>
              <a:t>3</a:t>
            </a: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]</a:t>
            </a:r>
            <a:b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6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36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now = </a:t>
            </a:r>
            <a:r>
              <a:rPr lang="en-US" sz="3600" b="1" dirty="0">
                <a:solidFill>
                  <a:srgbClr val="000043"/>
                </a:solidFill>
                <a:latin typeface="Monaco" panose="020B0509030404040204" pitchFamily="49" charset="0"/>
              </a:rPr>
              <a:t>new </a:t>
            </a: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Date()</a:t>
            </a:r>
            <a:b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list &lt;&lt; now</a:t>
            </a:r>
            <a:b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list &lt;&lt; </a:t>
            </a:r>
            <a:r>
              <a:rPr lang="en-US" sz="3600" b="1" dirty="0">
                <a:solidFill>
                  <a:srgbClr val="008000"/>
                </a:solidFill>
                <a:latin typeface="Monaco" panose="020B0509030404040204" pitchFamily="49" charset="0"/>
              </a:rPr>
              <a:t>'foo'</a:t>
            </a:r>
            <a:br>
              <a:rPr lang="en-US" sz="3600" b="1" dirty="0">
                <a:solidFill>
                  <a:srgbClr val="008000"/>
                </a:solidFill>
                <a:latin typeface="Monaco" panose="020B0509030404040204" pitchFamily="49" charset="0"/>
              </a:rPr>
            </a:br>
            <a:r>
              <a:rPr lang="en-US" sz="36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 list*.</a:t>
            </a:r>
            <a:r>
              <a:rPr lang="en-US" sz="3600" dirty="0">
                <a:solidFill>
                  <a:srgbClr val="660E7A"/>
                </a:solidFill>
                <a:latin typeface="Monaco" panose="020B0509030404040204" pitchFamily="49" charset="0"/>
              </a:rPr>
              <a:t>class</a:t>
            </a:r>
            <a:r>
              <a:rPr lang="en-US" sz="3600" dirty="0">
                <a:solidFill>
                  <a:srgbClr val="000000"/>
                </a:solidFill>
                <a:latin typeface="Monaco" panose="020B0509030404040204" pitchFamily="49" charset="0"/>
              </a:rPr>
              <a:t>.</a:t>
            </a:r>
            <a:r>
              <a:rPr lang="en-US" sz="3600" dirty="0">
                <a:solidFill>
                  <a:srgbClr val="660E7A"/>
                </a:solidFill>
                <a:latin typeface="Monaco" panose="020B0509030404040204" pitchFamily="49" charset="0"/>
              </a:rPr>
              <a:t>name</a:t>
            </a:r>
          </a:p>
        </p:txBody>
      </p:sp>
      <p:sp>
        <p:nvSpPr>
          <p:cNvPr id="5" name="Rectangle 4"/>
          <p:cNvSpPr/>
          <p:nvPr/>
        </p:nvSpPr>
        <p:spPr>
          <a:xfrm>
            <a:off x="417922" y="5028902"/>
            <a:ext cx="11478705" cy="175432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3600" dirty="0">
                <a:latin typeface="Monaco" panose="020B0509030404040204" pitchFamily="49" charset="0"/>
              </a:rPr>
              <a:t>[</a:t>
            </a:r>
            <a:r>
              <a:rPr lang="en-US" sz="3600" dirty="0" err="1">
                <a:latin typeface="Monaco" panose="020B0509030404040204" pitchFamily="49" charset="0"/>
              </a:rPr>
              <a:t>java.lang.Long</a:t>
            </a:r>
            <a:r>
              <a:rPr lang="en-US" sz="3600" dirty="0">
                <a:latin typeface="Monaco" panose="020B0509030404040204" pitchFamily="49" charset="0"/>
              </a:rPr>
              <a:t>, </a:t>
            </a:r>
            <a:r>
              <a:rPr lang="en-US" sz="3600" dirty="0" err="1">
                <a:latin typeface="Monaco" panose="020B0509030404040204" pitchFamily="49" charset="0"/>
              </a:rPr>
              <a:t>java.lang.Long</a:t>
            </a:r>
            <a:r>
              <a:rPr lang="en-US" sz="3600" dirty="0">
                <a:latin typeface="Monaco" panose="020B0509030404040204" pitchFamily="49" charset="0"/>
              </a:rPr>
              <a:t>, </a:t>
            </a:r>
            <a:r>
              <a:rPr lang="en-US" sz="3600" dirty="0" err="1">
                <a:latin typeface="Monaco" panose="020B0509030404040204" pitchFamily="49" charset="0"/>
              </a:rPr>
              <a:t>java.lang.Long</a:t>
            </a:r>
            <a:r>
              <a:rPr lang="en-US" sz="3600" dirty="0">
                <a:latin typeface="Monaco" panose="020B0509030404040204" pitchFamily="49" charset="0"/>
              </a:rPr>
              <a:t>, </a:t>
            </a:r>
            <a:r>
              <a:rPr lang="en-US" sz="3600" b="1" dirty="0" err="1">
                <a:solidFill>
                  <a:schemeClr val="accent2"/>
                </a:solidFill>
                <a:latin typeface="Monaco" panose="020B0509030404040204" pitchFamily="49" charset="0"/>
              </a:rPr>
              <a:t>java.util.Date</a:t>
            </a:r>
            <a:r>
              <a:rPr lang="en-US" sz="3600" b="1" dirty="0">
                <a:solidFill>
                  <a:schemeClr val="accent2"/>
                </a:solidFill>
                <a:latin typeface="Monaco" panose="020B0509030404040204" pitchFamily="49" charset="0"/>
              </a:rPr>
              <a:t>, </a:t>
            </a:r>
            <a:r>
              <a:rPr lang="en-US" sz="3600" b="1" dirty="0" err="1">
                <a:solidFill>
                  <a:schemeClr val="accent2"/>
                </a:solidFill>
                <a:latin typeface="Monaco" panose="020B0509030404040204" pitchFamily="49" charset="0"/>
              </a:rPr>
              <a:t>java.lang.String</a:t>
            </a:r>
            <a:r>
              <a:rPr lang="en-US" sz="3600" dirty="0">
                <a:latin typeface="Monaco" panose="020B050903040404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2543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CompileStatic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7" y="2445562"/>
            <a:ext cx="11939827" cy="274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upload.wikimedia.org/wikipedia/en/8/8a/R.E.M._-_What%27s_the_Frequency_Kennet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711" y="68834"/>
            <a:ext cx="7588579" cy="66652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_E_M_-_What_s_The_Frequency_Kenneth_Official_Vide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6919" y="68474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</a:t>
            </a:r>
            <a:r>
              <a:rPr lang="en-US" dirty="0" err="1" smtClean="0"/>
              <a:t>metaclass</a:t>
            </a:r>
            <a:r>
              <a:rPr lang="en-US" dirty="0" smtClean="0"/>
              <a:t>, Baruch?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2804" y="1685287"/>
            <a:ext cx="11726944" cy="107721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3200" b="1" dirty="0" err="1">
                <a:solidFill>
                  <a:srgbClr val="000043"/>
                </a:solidFill>
                <a:latin typeface="Monaco" panose="020B0509030404040204" pitchFamily="49" charset="0"/>
              </a:rPr>
              <a:t>def</a:t>
            </a:r>
            <a:r>
              <a:rPr lang="en-US" sz="3200" b="1" dirty="0">
                <a:solidFill>
                  <a:srgbClr val="000043"/>
                </a:solidFill>
                <a:latin typeface="Monaco" panose="020B05090304040402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map = [</a:t>
            </a:r>
            <a:r>
              <a:rPr lang="en-US" sz="3200" dirty="0" err="1">
                <a:solidFill>
                  <a:srgbClr val="008000"/>
                </a:solidFill>
                <a:latin typeface="Monaco" panose="020B0509030404040204" pitchFamily="49" charset="0"/>
              </a:rPr>
              <a:t>metaClass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: </a:t>
            </a:r>
            <a:r>
              <a:rPr lang="en-US" sz="3200" b="1" dirty="0">
                <a:solidFill>
                  <a:srgbClr val="008000"/>
                </a:solidFill>
                <a:latin typeface="Monaco" panose="020B0509030404040204" pitchFamily="49" charset="0"/>
              </a:rPr>
              <a:t>‘frequency'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]</a:t>
            </a:r>
            <a:b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</a:b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println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 </a:t>
            </a:r>
            <a:r>
              <a:rPr lang="en-US" sz="3200" b="1" dirty="0">
                <a:solidFill>
                  <a:srgbClr val="008000"/>
                </a:solidFill>
                <a:latin typeface="Monaco" panose="020B0509030404040204" pitchFamily="49" charset="0"/>
              </a:rPr>
              <a:t>"What's the </a:t>
            </a:r>
            <a:r>
              <a:rPr lang="en-US" sz="3200" dirty="0">
                <a:solidFill>
                  <a:srgbClr val="000000"/>
                </a:solidFill>
                <a:latin typeface="Monaco" panose="020B0509030404040204" pitchFamily="49" charset="0"/>
              </a:rPr>
              <a:t>$</a:t>
            </a:r>
            <a:r>
              <a:rPr lang="en-US" sz="3200" dirty="0" err="1">
                <a:solidFill>
                  <a:srgbClr val="000000"/>
                </a:solidFill>
                <a:latin typeface="Monaco" panose="020B0509030404040204" pitchFamily="49" charset="0"/>
              </a:rPr>
              <a:t>map.</a:t>
            </a:r>
            <a:r>
              <a:rPr lang="en-US" sz="3200" dirty="0" err="1">
                <a:solidFill>
                  <a:srgbClr val="008000"/>
                </a:solidFill>
                <a:latin typeface="Monaco" panose="020B0509030404040204" pitchFamily="49" charset="0"/>
              </a:rPr>
              <a:t>metaClass</a:t>
            </a:r>
            <a:r>
              <a:rPr lang="en-US" sz="3200" b="1" dirty="0">
                <a:solidFill>
                  <a:srgbClr val="008000"/>
                </a:solidFill>
                <a:latin typeface="Monaco" panose="020B0509030404040204" pitchFamily="49" charset="0"/>
              </a:rPr>
              <a:t>, </a:t>
            </a:r>
            <a:r>
              <a:rPr lang="en-US" sz="3200" b="1" dirty="0" smtClean="0">
                <a:solidFill>
                  <a:srgbClr val="008000"/>
                </a:solidFill>
                <a:latin typeface="Monaco" panose="020B0509030404040204" pitchFamily="49" charset="0"/>
              </a:rPr>
              <a:t>Baruch?</a:t>
            </a:r>
            <a:r>
              <a:rPr lang="en-US" sz="3200" b="1" dirty="0">
                <a:solidFill>
                  <a:srgbClr val="008000"/>
                </a:solidFill>
                <a:latin typeface="Monaco" panose="020B0509030404040204" pitchFamily="49" charset="0"/>
              </a:rPr>
              <a:t>"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150831" y="2808979"/>
            <a:ext cx="11943760" cy="3716565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chemeClr val="tx1"/>
                  </a:solidFill>
                </a:ln>
                <a:solidFill>
                  <a:srgbClr val="E5E5E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lphaUcPeriod"/>
            </a:pPr>
            <a:r>
              <a:rPr lang="en-US" sz="3200" dirty="0" err="1">
                <a:solidFill>
                  <a:schemeClr val="bg1"/>
                </a:solidFill>
                <a:latin typeface="MetaPro-Book"/>
              </a:rPr>
              <a:t>MissingMethodException</a:t>
            </a:r>
            <a:endParaRPr lang="en-US" sz="3200" dirty="0">
              <a:solidFill>
                <a:schemeClr val="bg1"/>
              </a:solidFill>
              <a:latin typeface="MetaPro-Book"/>
            </a:endParaRPr>
          </a:p>
          <a:p>
            <a:pPr marL="514338" indent="-514338">
              <a:buFont typeface="+mj-lt"/>
              <a:buAutoNum type="alphaUcPeriod"/>
            </a:pPr>
            <a:r>
              <a:rPr lang="en-US" sz="3200" dirty="0">
                <a:solidFill>
                  <a:schemeClr val="bg1"/>
                </a:solidFill>
                <a:latin typeface="MetaPro-Book"/>
              </a:rPr>
              <a:t>What's the </a:t>
            </a:r>
            <a:r>
              <a:rPr lang="en-US" sz="3200" dirty="0" err="1">
                <a:solidFill>
                  <a:schemeClr val="bg1"/>
                </a:solidFill>
                <a:latin typeface="MetaPro-Book"/>
              </a:rPr>
              <a:t>org.codehaus.groovy.runtime.HandleMetaClass@YYYYYYY</a:t>
            </a:r>
            <a:r>
              <a:rPr lang="en-US" sz="3200" dirty="0">
                <a:solidFill>
                  <a:schemeClr val="bg1"/>
                </a:solidFill>
                <a:latin typeface="MetaPro-Book"/>
              </a:rPr>
              <a:t> [</a:t>
            </a:r>
            <a:r>
              <a:rPr lang="en-US" sz="3200" dirty="0" err="1">
                <a:solidFill>
                  <a:schemeClr val="bg1"/>
                </a:solidFill>
                <a:latin typeface="MetaPro-Book"/>
              </a:rPr>
              <a:t>groovy.lang.MetaClassImpl@YYYYYYY</a:t>
            </a:r>
            <a:r>
              <a:rPr lang="en-US" sz="3200" dirty="0">
                <a:solidFill>
                  <a:schemeClr val="bg1"/>
                </a:solidFill>
                <a:latin typeface="MetaPro-Book"/>
              </a:rPr>
              <a:t>[class </a:t>
            </a:r>
            <a:r>
              <a:rPr lang="en-US" sz="3200" dirty="0" err="1">
                <a:solidFill>
                  <a:schemeClr val="bg1"/>
                </a:solidFill>
                <a:latin typeface="MetaPro-Book"/>
              </a:rPr>
              <a:t>java.util.LinkedHashMap</a:t>
            </a:r>
            <a:r>
              <a:rPr lang="en-US" sz="3200" dirty="0">
                <a:solidFill>
                  <a:schemeClr val="bg1"/>
                </a:solidFill>
                <a:latin typeface="MetaPro-Book"/>
              </a:rPr>
              <a:t>]], </a:t>
            </a:r>
            <a:r>
              <a:rPr lang="en-US" sz="3200" dirty="0" smtClean="0">
                <a:solidFill>
                  <a:schemeClr val="bg1"/>
                </a:solidFill>
                <a:latin typeface="MetaPro-Book"/>
              </a:rPr>
              <a:t>Baruch?</a:t>
            </a:r>
            <a:endParaRPr lang="en-US" sz="3200" dirty="0">
              <a:solidFill>
                <a:schemeClr val="bg1"/>
              </a:solidFill>
              <a:latin typeface="MetaPro-Book"/>
            </a:endParaRPr>
          </a:p>
          <a:p>
            <a:pPr marL="514338" indent="-514338">
              <a:buFont typeface="+mj-lt"/>
              <a:buAutoNum type="alphaUcPeriod"/>
            </a:pPr>
            <a:r>
              <a:rPr lang="en-US" sz="3200" dirty="0">
                <a:solidFill>
                  <a:schemeClr val="bg1"/>
                </a:solidFill>
                <a:latin typeface="MetaPro-Book"/>
              </a:rPr>
              <a:t>What’s the </a:t>
            </a:r>
            <a:r>
              <a:rPr lang="en-US" sz="3200" dirty="0" err="1">
                <a:solidFill>
                  <a:schemeClr val="bg1"/>
                </a:solidFill>
                <a:latin typeface="MetaPro-Book"/>
              </a:rPr>
              <a:t>java.util.LinkedHashMap@</a:t>
            </a:r>
            <a:r>
              <a:rPr lang="en-US" sz="3200" dirty="0" err="1" smtClean="0">
                <a:solidFill>
                  <a:schemeClr val="bg1"/>
                </a:solidFill>
                <a:latin typeface="MetaPro-Book"/>
              </a:rPr>
              <a:t>XXXXXX.metaClass</a:t>
            </a:r>
            <a:r>
              <a:rPr lang="en-US" sz="3200" dirty="0" smtClean="0">
                <a:solidFill>
                  <a:schemeClr val="bg1"/>
                </a:solidFill>
                <a:latin typeface="MetaPro-Book"/>
              </a:rPr>
              <a:t>, Baruch?</a:t>
            </a:r>
            <a:endParaRPr lang="en-US" sz="3200" dirty="0">
              <a:solidFill>
                <a:schemeClr val="bg1"/>
              </a:solidFill>
              <a:latin typeface="MetaPro-Book"/>
            </a:endParaRPr>
          </a:p>
          <a:p>
            <a:pPr marL="514338" indent="-514338">
              <a:buFont typeface="+mj-lt"/>
              <a:buAutoNum type="alphaUcPeriod"/>
            </a:pPr>
            <a:r>
              <a:rPr lang="en-US" sz="3200" dirty="0">
                <a:solidFill>
                  <a:schemeClr val="bg1"/>
                </a:solidFill>
                <a:latin typeface="MetaPro-Book"/>
              </a:rPr>
              <a:t>What’s the frequency, </a:t>
            </a:r>
            <a:r>
              <a:rPr lang="en-US" sz="3200" dirty="0" smtClean="0">
                <a:solidFill>
                  <a:schemeClr val="bg1"/>
                </a:solidFill>
                <a:latin typeface="MetaPro-Book"/>
              </a:rPr>
              <a:t>Baruch?</a:t>
            </a:r>
            <a:endParaRPr lang="en-US" sz="3200" dirty="0">
              <a:solidFill>
                <a:schemeClr val="bg1"/>
              </a:solidFill>
              <a:latin typeface="MetaPro-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945" y="5849295"/>
            <a:ext cx="2037788" cy="10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8" y="47136"/>
            <a:ext cx="9018307" cy="6763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6442" y="1"/>
            <a:ext cx="5197599" cy="105670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3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It works, but…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9375" y="5811561"/>
            <a:ext cx="9011744" cy="105670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3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Not sure it’s a good thing</a:t>
            </a:r>
          </a:p>
        </p:txBody>
      </p:sp>
    </p:spTree>
    <p:extLst>
      <p:ext uri="{BB962C8B-B14F-4D97-AF65-F5344CB8AC3E}">
        <p14:creationId xmlns:p14="http://schemas.microsoft.com/office/powerpoint/2010/main" val="90884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steadyparent.com/wp-content/uploads/2012/12/Depositphotos_4794374_s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4" y="2"/>
            <a:ext cx="10286995" cy="6857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36355" y="0"/>
            <a:ext cx="9777787" cy="892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52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Remember James gosling told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8547" y="5934671"/>
            <a:ext cx="10153421" cy="892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52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That operator overloading is bad?</a:t>
            </a:r>
          </a:p>
        </p:txBody>
      </p:sp>
    </p:spTree>
    <p:extLst>
      <p:ext uri="{BB962C8B-B14F-4D97-AF65-F5344CB8AC3E}">
        <p14:creationId xmlns:p14="http://schemas.microsoft.com/office/powerpoint/2010/main" val="38096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operator overloading!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79" y="1825625"/>
            <a:ext cx="11413197" cy="4351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700" dirty="0"/>
              <a:t>If                      </a:t>
            </a:r>
            <a:r>
              <a:rPr lang="en-US" sz="6700" dirty="0" smtClean="0"/>
              <a:t>is </a:t>
            </a:r>
            <a:r>
              <a:rPr lang="en-US" sz="6700" dirty="0"/>
              <a:t>overloaded </a:t>
            </a:r>
          </a:p>
          <a:p>
            <a:pPr marL="0" indent="0">
              <a:buNone/>
            </a:pPr>
            <a:r>
              <a:rPr lang="en-US" sz="6700" dirty="0"/>
              <a:t>for                                                     </a:t>
            </a:r>
          </a:p>
          <a:p>
            <a:pPr marL="0" indent="0">
              <a:buNone/>
            </a:pPr>
            <a:r>
              <a:rPr lang="en-US" sz="6700" dirty="0"/>
              <a:t>be overloaded for </a:t>
            </a:r>
          </a:p>
          <a:p>
            <a:pPr marL="0" indent="0">
              <a:buNone/>
            </a:pPr>
            <a:r>
              <a:rPr lang="en-US" sz="6700" dirty="0" smtClean="0"/>
              <a:t>                             in </a:t>
            </a:r>
            <a:r>
              <a:rPr lang="en-US" sz="6700" dirty="0"/>
              <a:t>the same time!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9750" y="1957190"/>
            <a:ext cx="4185761" cy="707887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4000" dirty="0" err="1">
                <a:latin typeface="Monaco" panose="020B0509030404040204" pitchFamily="49" charset="0"/>
              </a:rPr>
              <a:t>map.</a:t>
            </a:r>
            <a:r>
              <a:rPr lang="en-US" sz="4000" dirty="0" err="1">
                <a:solidFill>
                  <a:srgbClr val="008000"/>
                </a:solidFill>
                <a:latin typeface="Monaco" panose="020B0509030404040204" pitchFamily="49" charset="0"/>
              </a:rPr>
              <a:t>metaClass</a:t>
            </a:r>
            <a:endParaRPr lang="en-US" sz="4000" dirty="0">
              <a:solidFill>
                <a:srgbClr val="008000"/>
              </a:solidFill>
              <a:latin typeface="Monaco" panose="020B050903040404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11844" y="3083711"/>
            <a:ext cx="6316744" cy="70788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4000" dirty="0" err="1">
                <a:latin typeface="Monaco" panose="020B0509030404040204" pitchFamily="49" charset="0"/>
              </a:rPr>
              <a:t>map.get</a:t>
            </a:r>
            <a:r>
              <a:rPr lang="en-US" sz="4000" dirty="0">
                <a:latin typeface="Monaco" panose="020B0509030404040204" pitchFamily="49" charset="0"/>
              </a:rPr>
              <a:t>(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'</a:t>
            </a:r>
            <a:r>
              <a:rPr lang="en-US" sz="4000" b="1" dirty="0" err="1">
                <a:solidFill>
                  <a:srgbClr val="008000"/>
                </a:solidFill>
                <a:latin typeface="Monaco" panose="020B0509030404040204" pitchFamily="49" charset="0"/>
              </a:rPr>
              <a:t>metaClass</a:t>
            </a:r>
            <a:r>
              <a:rPr lang="en-US" sz="4000" b="1" dirty="0">
                <a:solidFill>
                  <a:srgbClr val="008000"/>
                </a:solidFill>
                <a:latin typeface="Monaco" panose="020B0509030404040204" pitchFamily="49" charset="0"/>
              </a:rPr>
              <a:t>'</a:t>
            </a:r>
            <a:r>
              <a:rPr lang="en-US" sz="4000" dirty="0">
                <a:solidFill>
                  <a:srgbClr val="000000"/>
                </a:solidFill>
                <a:latin typeface="Monaco" panose="020B050903040404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526367" y="5212679"/>
            <a:ext cx="5724644" cy="707887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4000" dirty="0" err="1">
                <a:latin typeface="Monaco" panose="020B0509030404040204" pitchFamily="49" charset="0"/>
              </a:rPr>
              <a:t>map.</a:t>
            </a:r>
            <a:r>
              <a:rPr lang="en-US" sz="4000" dirty="0" err="1">
                <a:solidFill>
                  <a:srgbClr val="7030A0"/>
                </a:solidFill>
                <a:latin typeface="Monaco" panose="020B0509030404040204" pitchFamily="49" charset="0"/>
              </a:rPr>
              <a:t>getMetaClass</a:t>
            </a:r>
            <a:r>
              <a:rPr lang="en-US" sz="4000" dirty="0">
                <a:latin typeface="Monaco" panose="020B0509030404040204" pitchFamily="49" charset="0"/>
              </a:rPr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7856464" y="2825042"/>
            <a:ext cx="3352567" cy="1123382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US" sz="67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Book"/>
              </a:rPr>
              <a:t> , it </a:t>
            </a:r>
            <a:r>
              <a:rPr lang="en-US" sz="67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MetaPro-Book"/>
              </a:rPr>
              <a:t>can’t</a:t>
            </a:r>
            <a:endParaRPr lang="he-IL" sz="67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MetaPro-Book"/>
            </a:endParaRPr>
          </a:p>
        </p:txBody>
      </p:sp>
    </p:spTree>
    <p:extLst>
      <p:ext uri="{BB962C8B-B14F-4D97-AF65-F5344CB8AC3E}">
        <p14:creationId xmlns:p14="http://schemas.microsoft.com/office/powerpoint/2010/main" val="31712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ibkseoblog.files.wordpress.com/2014/01/thinking-fac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66" y="574688"/>
            <a:ext cx="10121671" cy="57086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88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12" y="1381381"/>
            <a:ext cx="3214776" cy="52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5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rting with Groov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7130</TotalTime>
  <Words>2300</Words>
  <Application>Microsoft Macintosh PowerPoint</Application>
  <PresentationFormat>Widescreen</PresentationFormat>
  <Paragraphs>724</Paragraphs>
  <Slides>146</Slides>
  <Notes>137</Notes>
  <HiddenSlides>0</HiddenSlides>
  <MMClips>2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146</vt:i4>
      </vt:variant>
    </vt:vector>
  </HeadingPairs>
  <TitlesOfParts>
    <vt:vector size="164" baseType="lpstr">
      <vt:lpstr>Avenir Next Condensed Regular</vt:lpstr>
      <vt:lpstr>Calibri</vt:lpstr>
      <vt:lpstr>Comic Sans MS</vt:lpstr>
      <vt:lpstr>Courier New</vt:lpstr>
      <vt:lpstr>Dosis ExtraBold</vt:lpstr>
      <vt:lpstr>Dosis Medium</vt:lpstr>
      <vt:lpstr>DS Eraser Cyr</vt:lpstr>
      <vt:lpstr>Impact</vt:lpstr>
      <vt:lpstr>Menlo</vt:lpstr>
      <vt:lpstr>MetaPro-Black</vt:lpstr>
      <vt:lpstr>MetaPro-Book</vt:lpstr>
      <vt:lpstr>MetaPro-Normal</vt:lpstr>
      <vt:lpstr>Monaco</vt:lpstr>
      <vt:lpstr>RodchenkoCTT</vt:lpstr>
      <vt:lpstr>Times New Roman</vt:lpstr>
      <vt:lpstr>Arial</vt:lpstr>
      <vt:lpstr>Office Theme</vt:lpstr>
      <vt:lpstr>Starting with Groovy</vt:lpstr>
      <vt:lpstr>The Groovy Puzzlers</vt:lpstr>
      <vt:lpstr>Who we are</vt:lpstr>
      <vt:lpstr>Who we are?</vt:lpstr>
      <vt:lpstr>What Frog?</vt:lpstr>
      <vt:lpstr>What Frog?</vt:lpstr>
      <vt:lpstr>What Frog?</vt:lpstr>
      <vt:lpstr>What Frog?</vt:lpstr>
      <vt:lpstr>PowerPoint Presentation</vt:lpstr>
      <vt:lpstr>BTW…</vt:lpstr>
      <vt:lpstr>PowerPoint Presentation</vt:lpstr>
      <vt:lpstr>PowerPoint Presentation</vt:lpstr>
      <vt:lpstr>PowerPoint Presentation</vt:lpstr>
      <vt:lpstr>Consider the puzzlers correct as of 2.4.1</vt:lpstr>
      <vt:lpstr>PowerPoint Presentation</vt:lpstr>
      <vt:lpstr>PowerPoint Presentation</vt:lpstr>
      <vt:lpstr>PowerPoint Presentation</vt:lpstr>
      <vt:lpstr>Not exactly iteration, is it?</vt:lpstr>
      <vt:lpstr>RTFS (Read the F***ing source)!</vt:lpstr>
      <vt:lpstr>Absolutely Groovy</vt:lpstr>
      <vt:lpstr>PowerPoint Presentation</vt:lpstr>
      <vt:lpstr>PowerPoint Presentation</vt:lpstr>
      <vt:lpstr>Fix is simple</vt:lpstr>
      <vt:lpstr>My idea prints nothing when I copy paste this code. What gives?</vt:lpstr>
      <vt:lpstr>Println for the rescue!</vt:lpstr>
      <vt:lpstr>PowerPoint Presentation</vt:lpstr>
      <vt:lpstr>PowerPoint Presentation</vt:lpstr>
      <vt:lpstr>PowerPoint Presentation</vt:lpstr>
      <vt:lpstr>PowerPoint Presentation</vt:lpstr>
      <vt:lpstr>Just Throw in some more parentheses!</vt:lpstr>
      <vt:lpstr>And the t-shirt goes to…</vt:lpstr>
      <vt:lpstr>Why so primitive?</vt:lpstr>
      <vt:lpstr>Why so primitive?</vt:lpstr>
      <vt:lpstr>Why so primitive?</vt:lpstr>
      <vt:lpstr>That was easy. But why?</vt:lpstr>
      <vt:lpstr>How about that:</vt:lpstr>
      <vt:lpstr>(Groovy) truth can hurt so just parentheses for a rescue (or not)</vt:lpstr>
      <vt:lpstr>Whodunit</vt:lpstr>
      <vt:lpstr>Whodunit</vt:lpstr>
      <vt:lpstr>That is very sad.</vt:lpstr>
      <vt:lpstr>PowerPoint Presentation</vt:lpstr>
      <vt:lpstr>Cheer up, the fix is easy!</vt:lpstr>
      <vt:lpstr>And the t-shirt goes to…</vt:lpstr>
      <vt:lpstr>PowerPoint Presentation</vt:lpstr>
      <vt:lpstr>Get your piece of public property. </vt:lpstr>
      <vt:lpstr>PowerPoint Presentation</vt:lpstr>
      <vt:lpstr>PowerPoint Presentation</vt:lpstr>
      <vt:lpstr>Two questions:</vt:lpstr>
      <vt:lpstr>Answer to 1:</vt:lpstr>
      <vt:lpstr>Answer to 2:</vt:lpstr>
      <vt:lpstr>Out of range</vt:lpstr>
      <vt:lpstr>Out of range</vt:lpstr>
      <vt:lpstr>PowerPoint Presentation</vt:lpstr>
      <vt:lpstr>Road to Enlightenment, step 1:</vt:lpstr>
      <vt:lpstr>Road to Enlightenment, step 2:</vt:lpstr>
      <vt:lpstr>Road to Enlightenment, step 2:</vt:lpstr>
      <vt:lpstr>Road to Enlightenment, step 3:</vt:lpstr>
      <vt:lpstr>Fix is simple, but questionable</vt:lpstr>
      <vt:lpstr>So, groovy, you say that 1.0..10.0 does not contain 5.6?</vt:lpstr>
      <vt:lpstr>What can be done?</vt:lpstr>
      <vt:lpstr>And the t-shirt goes to…</vt:lpstr>
      <vt:lpstr>Power range(rs)</vt:lpstr>
      <vt:lpstr>Let’s take one down…</vt:lpstr>
      <vt:lpstr>PowerPoint Presentation</vt:lpstr>
      <vt:lpstr>I just tricked you. Ha!</vt:lpstr>
      <vt:lpstr>I just tricked you. Ha!</vt:lpstr>
      <vt:lpstr>I just tricked you. Ha!</vt:lpstr>
      <vt:lpstr>I just tricked you. Ha!</vt:lpstr>
      <vt:lpstr>I just tricked you. Ha!</vt:lpstr>
      <vt:lpstr>PowerPoint Presentation</vt:lpstr>
      <vt:lpstr>And the t-shirt goes to…</vt:lpstr>
      <vt:lpstr>Fresh in memory!</vt:lpstr>
      <vt:lpstr>Treaye map, Arrr!</vt:lpstr>
      <vt:lpstr>Treaye map, Arrr!</vt:lpstr>
      <vt:lpstr>PowerPoint Presentation</vt:lpstr>
      <vt:lpstr>PowerPoint Presentation</vt:lpstr>
      <vt:lpstr>By default, key is a literal, no matter what</vt:lpstr>
      <vt:lpstr>Fixes, lots of them</vt:lpstr>
      <vt:lpstr>More routes t' to treaaye!</vt:lpstr>
      <vt:lpstr>A number of routes</vt:lpstr>
      <vt:lpstr>PowerPoint Presentation</vt:lpstr>
      <vt:lpstr>Now what?!</vt:lpstr>
      <vt:lpstr>By default, key is a literal, no matter what, except numbers.</vt:lpstr>
      <vt:lpstr>And the t-shirt goes to…</vt:lpstr>
      <vt:lpstr>PowerPoint Presentation</vt:lpstr>
      <vt:lpstr>Java2, anyone?</vt:lpstr>
      <vt:lpstr>PowerPoint Presentation</vt:lpstr>
      <vt:lpstr>Oh, wait, I know what happened!</vt:lpstr>
      <vt:lpstr>Erasure!</vt:lpstr>
      <vt:lpstr>Erasure!</vt:lpstr>
      <vt:lpstr>PowerPoint Presentation</vt:lpstr>
      <vt:lpstr>“In Groovy you can insert anything anywhere”</vt:lpstr>
      <vt:lpstr>CompileStatic!</vt:lpstr>
      <vt:lpstr>PowerPoint Presentation</vt:lpstr>
      <vt:lpstr>What’s the metaclass, Baruch?</vt:lpstr>
      <vt:lpstr>PowerPoint Presentation</vt:lpstr>
      <vt:lpstr>PowerPoint Presentation</vt:lpstr>
      <vt:lpstr>Too much operator overloading!</vt:lpstr>
      <vt:lpstr>PowerPoint Presentation</vt:lpstr>
      <vt:lpstr>And the t-shirt goes to…</vt:lpstr>
      <vt:lpstr>Prime cuts</vt:lpstr>
      <vt:lpstr>Prime cuts</vt:lpstr>
      <vt:lpstr>Confused? So are we.</vt:lpstr>
      <vt:lpstr>Let’s look at it again…</vt:lpstr>
      <vt:lpstr>PowerPoint Presentation</vt:lpstr>
      <vt:lpstr>PowerPoint Presentation</vt:lpstr>
      <vt:lpstr>Let’s try to figure it out</vt:lpstr>
      <vt:lpstr>Let’s try to figure it out</vt:lpstr>
      <vt:lpstr>Let’s try to figure it out</vt:lpstr>
      <vt:lpstr>Let’s try to figure it out</vt:lpstr>
      <vt:lpstr>Let’s try to figure it out</vt:lpstr>
      <vt:lpstr>Solution? Use ANY() or Rethink the algorithm</vt:lpstr>
      <vt:lpstr>And the t-shirt goes to…</vt:lpstr>
      <vt:lpstr>Jump! A.k.a. The missing lyrics</vt:lpstr>
      <vt:lpstr>Jump! A.k.a. The missing lyrics</vt:lpstr>
      <vt:lpstr>Jump! A.k.a. The missing lyrics</vt:lpstr>
      <vt:lpstr>I can't believe you fell for the oldest trick in the book</vt:lpstr>
      <vt:lpstr>I can't believe you fell for the oldest trick in the book</vt:lpstr>
      <vt:lpstr>I can't believe you fell for the oldest trick in the book</vt:lpstr>
      <vt:lpstr>I can't believe you fell for the oldest trick in the book</vt:lpstr>
      <vt:lpstr>Solution: static methodmissing</vt:lpstr>
      <vt:lpstr>Better Solution: use GooD OOP</vt:lpstr>
      <vt:lpstr>π – the food and the number</vt:lpstr>
      <vt:lpstr>Double the pi</vt:lpstr>
      <vt:lpstr>Got this one!</vt:lpstr>
      <vt:lpstr>Piece of pie!</vt:lpstr>
      <vt:lpstr>Piece of pie!</vt:lpstr>
      <vt:lpstr>Double the pi</vt:lpstr>
      <vt:lpstr>PowerPoint Presentation</vt:lpstr>
      <vt:lpstr>If it can’t be a property, why even bother?</vt:lpstr>
      <vt:lpstr>Mind the tostring() of a double</vt:lpstr>
      <vt:lpstr>Ever wondered what RSVP stands for?</vt:lpstr>
      <vt:lpstr>RSVP</vt:lpstr>
      <vt:lpstr>PowerPoint Presentation</vt:lpstr>
      <vt:lpstr>PowerPoint Presentation</vt:lpstr>
      <vt:lpstr>PowerPoint Presentation</vt:lpstr>
      <vt:lpstr>PowerPoint Presentation</vt:lpstr>
      <vt:lpstr>That’s why:</vt:lpstr>
      <vt:lpstr>PowerPoint Presentation</vt:lpstr>
      <vt:lpstr>Fix: whatever doesn’t look like casting.</vt:lpstr>
      <vt:lpstr>And the t-shirt goes to….</vt:lpstr>
      <vt:lpstr>Conclusions</vt:lpstr>
      <vt:lpstr>PowerPoint Presentation</vt:lpstr>
      <vt:lpstr>PowerPoint Presentation</vt:lpstr>
      <vt:lpstr>Jfrog always pays its debts </vt:lpstr>
      <vt:lpstr>PowerPoint Presentation</vt:lpstr>
      <vt:lpstr>No, Thank you!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Groovy Pz</dc:title>
  <dc:subject/>
  <dc:creator>Baruch Sadogursky</dc:creator>
  <cp:keywords/>
  <dc:description/>
  <cp:lastModifiedBy>Microsoft Office User</cp:lastModifiedBy>
  <cp:revision>183</cp:revision>
  <dcterms:created xsi:type="dcterms:W3CDTF">2014-07-26T23:43:44Z</dcterms:created>
  <dcterms:modified xsi:type="dcterms:W3CDTF">2015-03-12T20:58:34Z</dcterms:modified>
  <cp:category/>
</cp:coreProperties>
</file>